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57" r:id="rId4"/>
    <p:sldId id="286" r:id="rId5"/>
    <p:sldId id="285" r:id="rId6"/>
    <p:sldId id="287" r:id="rId7"/>
    <p:sldId id="288" r:id="rId8"/>
    <p:sldId id="289" r:id="rId9"/>
    <p:sldId id="259" r:id="rId10"/>
    <p:sldId id="258" r:id="rId11"/>
    <p:sldId id="263" r:id="rId12"/>
    <p:sldId id="264" r:id="rId13"/>
    <p:sldId id="265" r:id="rId14"/>
    <p:sldId id="261" r:id="rId15"/>
    <p:sldId id="279" r:id="rId16"/>
    <p:sldId id="291" r:id="rId17"/>
    <p:sldId id="292" r:id="rId18"/>
    <p:sldId id="296" r:id="rId19"/>
    <p:sldId id="297" r:id="rId20"/>
    <p:sldId id="269" r:id="rId21"/>
    <p:sldId id="270" r:id="rId22"/>
    <p:sldId id="271" r:id="rId23"/>
    <p:sldId id="294" r:id="rId24"/>
    <p:sldId id="272" r:id="rId25"/>
    <p:sldId id="276" r:id="rId26"/>
    <p:sldId id="280" r:id="rId27"/>
    <p:sldId id="281" r:id="rId28"/>
    <p:sldId id="282" r:id="rId29"/>
    <p:sldId id="283" r:id="rId30"/>
    <p:sldId id="284" r:id="rId31"/>
    <p:sldId id="277" r:id="rId32"/>
    <p:sldId id="278" r:id="rId33"/>
    <p:sldId id="295" r:id="rId34"/>
    <p:sldId id="267" r:id="rId35"/>
    <p:sldId id="274" r:id="rId36"/>
    <p:sldId id="275" r:id="rId37"/>
    <p:sldId id="266" r:id="rId38"/>
    <p:sldId id="268" r:id="rId39"/>
    <p:sldId id="273" r:id="rId40"/>
    <p:sldId id="299" r:id="rId41"/>
    <p:sldId id="298" r:id="rId42"/>
    <p:sldId id="300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92" autoAdjust="0"/>
  </p:normalViewPr>
  <p:slideViewPr>
    <p:cSldViewPr snapToGrid="0">
      <p:cViewPr varScale="1">
        <p:scale>
          <a:sx n="67" d="100"/>
          <a:sy n="67" d="100"/>
        </p:scale>
        <p:origin x="12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44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842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674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676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04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42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erase</a:t>
            </a:r>
            <a:r>
              <a:rPr lang="ko-KR" altLang="en-US" dirty="0"/>
              <a:t> 에 대한 경우 </a:t>
            </a:r>
            <a:r>
              <a:rPr lang="en-US" altLang="ko-KR" dirty="0"/>
              <a:t>+ write </a:t>
            </a:r>
            <a:r>
              <a:rPr lang="ko-KR" altLang="en-US" dirty="0"/>
              <a:t>명령 겹치는 부분도 삭제 개선</a:t>
            </a: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715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32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54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김재원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교육을 통해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대한 생각이 많이 바뀌게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현업에서는 기능구현을 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Pass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위한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들만 만들다 보니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귀찮은 것이라는 생각을 가지고 있었습니다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하지만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제대로 배우고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하다보니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매우 중요하고 안정성을 높인다는 것을 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 돌아가서도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어떻게 적용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할수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있을까 많은 고민들을 하게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이수영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리팩토링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과 같은 많은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지식뿐만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아니라 다른 부서들의 다양한 사람 과제를 하면서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많은것을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배울 수 있었던 교육이라고 생각됩니다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기술이 아니라 문화라고 생각하고 이를 정착 시키는데 해당 교육이 많은 도움이 될 것으로 생각합니다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김범수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SSD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개발 단계에서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blackbox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greybox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조직에 있어서</a:t>
            </a:r>
            <a:b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실제로 제품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업무를 하지는 않지만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"Test"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라는 것에 대해 잘 알고 있다고 생각했습니다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필요성은 이론으로는 어느 정도는 알고 있었지만 실제로 체감하지는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못했었는데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진행하면서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필요하고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상황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에서 필요한지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장점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있는 지를 알게 된 좋은 기회가 된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Refactoring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필요한 담당 프로젝트에 이번 교육 때 배운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TDD/Clean Code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내용을 적용해볼 수 있을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김상연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개인 소감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교육을 들으며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중요성에 대해 알 수 있었고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git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정확한 사용법에 대해 숙지하였습니다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실습을 하면서 조원들의 도움을 받아 많은 것들을 배웠고 과제를 잘 마무리할 수 있었던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 내용을 바탕으로 부서 복귀 후에 코드리뷰 문화를 잘 정착 시킬 수 있도록 하겠습니다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519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804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1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238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166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59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614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232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245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04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073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154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110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7516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692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443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402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김재원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교육을 통해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대한 생각이 많이 바뀌게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현업에서는 기능구현을 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Pass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위한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들만 만들다 보니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귀찮은 것이라는 생각을 가지고 있었습니다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하지만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제대로 배우고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하다보니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매우 중요하고 안정성을 높인다는 것을 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 돌아가서도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어떻게 적용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할수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있을까 많은 고민들을 하게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이수영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리팩토링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과 같은 많은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지식뿐만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아니라 다른 부서들의 다양한 사람 과제를 하면서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많은것을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배울 수 있었던 교육이라고 생각됩니다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기술이 아니라 문화라고 생각하고 이를 정착 시키는데 해당 교육이 많은 도움이 될 것으로 생각합니다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김범수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SSD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개발 단계에서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blackbox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greybox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조직에 있어서</a:t>
            </a:r>
            <a:b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실제로 제품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업무를 하지는 않지만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"Test"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라는 것에 대해 잘 알고 있다고 생각했습니다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필요성은 이론으로는 어느 정도는 알고 있었지만 실제로 체감하지는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못했었는데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진행하면서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필요하고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상황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에서 필요한지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장점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있는 지를 알게 된 좋은 기회가 된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Refactoring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필요한 담당 프로젝트에 이번 교육 때 배운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TDD/Clean Code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내용을 적용해볼 수 있을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김상연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개인 소감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교육을 들으며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중요성에 대해 알 수 있었고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git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정확한 사용법에 대해 숙지하였습니다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실습을 하면서 조원들의 도움을 받아 많은 것들을 배웠고 과제를 잘 마무리할 수 있었던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 내용을 바탕으로 부서 복귀 후에 코드리뷰 문화를 잘 정착 시킬 수 있도록 하겠습니다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656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김재원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교육을 통해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 대한 생각이 많이 바뀌게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현업에서는 기능구현을 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Pass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위한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들만 만들다 보니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귀찮은 것이라는 생각을 가지고 있었습니다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하지만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제대로 배우고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하다보니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매우 중요하고 안정성을 높인다는 것을 알게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 돌아가서도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어떻게 적용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할수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있을까 많은 고민들을 하게 되었습니다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이수영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리팩토링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과 같은 많은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지식뿐만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아니라 다른 부서들의 다양한 사람 과제를 하면서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많은것을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 배울 수 있었던 교육이라고 생각됩니다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Code Review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는 기술이 아니라 문화라고 생각하고 이를 정착 시키는데 해당 교육이 많은 도움이 될 것으로 생각합니다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김범수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: SSD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개발 단계에서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blackbox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-apple-system"/>
              </a:rPr>
              <a:t>greybox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 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조직에 있어서</a:t>
            </a:r>
            <a:b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실제로 제품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test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를 하는 업무를 하지는 않지만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"Test"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라는 것에 대해 잘 알고 있다고 생각했습니다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필요성은 이론으로는 어느 정도는 알고 있었지만 실제로 체감하지는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-apple-system"/>
              </a:rPr>
              <a:t>못했었는데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이번 교육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프로젝트 진행하면서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가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왜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필요하고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상황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에서 필요한지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어떤 장점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있는 지를 알게 된 좋은 기회가 된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b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현업에서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Refactoring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이 필요한 담당 프로젝트에 이번 교육 때 배운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TDD/Clean Code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내용을 적용해볼 수 있을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김상연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개인 소감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교육을 들으며 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TDD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중요성에 대해 알 수 있었고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, git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의 정확한 사용법에 대해 숙지하였습니다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팀 실습을 하면서 조원들의 도움을 받아 많은 것들을 배웠고 과제를 잘 마무리할 수 있었던 것 같습니다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-apple-system"/>
              </a:rPr>
              <a:t>교육 내용을 바탕으로 부서 복귀 후에 코드리뷰 문화를 잘 정착 시킬 수 있도록 하겠습니다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22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18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71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80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kdusdyk/CRA_SSDProject/commit/3c1fdc62695ec145f335922f00e4030251c7bf4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kdusdyk/CRA_SSDProject/commit/ccd3e125f630738e974cd2dea1fa3cf72c89dc0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381875" y="5301208"/>
            <a:ext cx="4277816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 err="1"/>
              <a:t>김연요</a:t>
            </a:r>
            <a:r>
              <a:rPr lang="en-US" altLang="ko-KR" dirty="0"/>
              <a:t>, </a:t>
            </a:r>
            <a:r>
              <a:rPr lang="ko-KR" altLang="en-US" dirty="0" err="1"/>
              <a:t>권혁재</a:t>
            </a:r>
            <a:r>
              <a:rPr lang="en-US" altLang="ko-KR" dirty="0"/>
              <a:t>, </a:t>
            </a:r>
            <a:r>
              <a:rPr lang="ko-KR" altLang="en-US" dirty="0"/>
              <a:t>김범수</a:t>
            </a:r>
            <a:r>
              <a:rPr lang="en-US" altLang="ko-KR" dirty="0"/>
              <a:t>, </a:t>
            </a:r>
            <a:r>
              <a:rPr lang="ko-KR" altLang="en-US" dirty="0" err="1"/>
              <a:t>김상연</a:t>
            </a:r>
            <a:r>
              <a:rPr lang="en-US" altLang="ko-KR" dirty="0"/>
              <a:t>, </a:t>
            </a:r>
            <a:r>
              <a:rPr lang="ko-KR" altLang="en-US" dirty="0"/>
              <a:t>김재원</a:t>
            </a:r>
            <a:r>
              <a:rPr lang="en-US" altLang="ko-KR" dirty="0"/>
              <a:t>, </a:t>
            </a:r>
            <a:r>
              <a:rPr lang="ko-KR" altLang="en-US" dirty="0"/>
              <a:t>이수영 </a:t>
            </a:r>
            <a:endParaRPr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 err="1"/>
              <a:t>Discuss_D</a:t>
            </a:r>
            <a:r>
              <a:rPr lang="ko-KR" altLang="en-US" dirty="0"/>
              <a:t>조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54288" y="3289177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CRA </a:t>
            </a:r>
            <a:r>
              <a:rPr lang="ko-KR" altLang="en-US" dirty="0"/>
              <a:t>과정 </a:t>
            </a:r>
            <a:r>
              <a:rPr lang="en-US" altLang="ko-KR" dirty="0"/>
              <a:t>4</a:t>
            </a:r>
            <a:r>
              <a:rPr lang="ko-KR" altLang="en-US" dirty="0"/>
              <a:t>차수 </a:t>
            </a:r>
            <a:r>
              <a:rPr lang="en-US" altLang="ko-KR" dirty="0"/>
              <a:t>- </a:t>
            </a:r>
            <a:r>
              <a:rPr lang="en-US" dirty="0"/>
              <a:t>SSD </a:t>
            </a:r>
            <a:r>
              <a:rPr lang="ko-KR" altLang="en-US" dirty="0"/>
              <a:t>프로젝트</a:t>
            </a: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CRA 4</a:t>
            </a:r>
            <a:r>
              <a:rPr lang="ko-KR" altLang="en-US" dirty="0"/>
              <a:t>차수 </a:t>
            </a:r>
            <a:r>
              <a:rPr lang="en-US" altLang="ko-KR" dirty="0"/>
              <a:t>D</a:t>
            </a:r>
            <a:r>
              <a:rPr lang="ko-KR" altLang="en-US" dirty="0"/>
              <a:t>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Test</a:t>
            </a:r>
            <a:r>
              <a:rPr lang="ko-KR" altLang="en-US" sz="3500" dirty="0"/>
              <a:t> </a:t>
            </a:r>
            <a:r>
              <a:rPr lang="en-US" altLang="ko-KR" sz="3500" dirty="0"/>
              <a:t>Shell</a:t>
            </a:r>
            <a:r>
              <a:rPr lang="ko-KR" altLang="en-US" sz="3500" dirty="0"/>
              <a:t> 기능 테스트 </a:t>
            </a:r>
            <a:r>
              <a:rPr lang="en-US" altLang="ko-KR" sz="3500" dirty="0"/>
              <a:t>– TDD </a:t>
            </a:r>
            <a:r>
              <a:rPr lang="ko-KR" altLang="en-US" sz="3500" dirty="0"/>
              <a:t>개발</a:t>
            </a:r>
            <a:endParaRPr sz="35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73C9A56-AF6C-4799-9465-0DE4B420D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8"/>
          <a:stretch/>
        </p:blipFill>
        <p:spPr bwMode="auto">
          <a:xfrm>
            <a:off x="180976" y="1302069"/>
            <a:ext cx="6833691" cy="439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ACCC08-688B-4F08-9264-B45D23EAA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r="2302"/>
          <a:stretch/>
        </p:blipFill>
        <p:spPr bwMode="auto">
          <a:xfrm>
            <a:off x="6248400" y="1302069"/>
            <a:ext cx="59436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;p3">
            <a:extLst>
              <a:ext uri="{FF2B5EF4-FFF2-40B4-BE49-F238E27FC236}">
                <a16:creationId xmlns:a16="http://schemas.microsoft.com/office/drawing/2014/main" id="{2AB44475-743C-4AFA-8D7A-745F2DF7BDED}"/>
              </a:ext>
            </a:extLst>
          </p:cNvPr>
          <p:cNvSpPr txBox="1">
            <a:spLocks/>
          </p:cNvSpPr>
          <p:nvPr/>
        </p:nvSpPr>
        <p:spPr>
          <a:xfrm>
            <a:off x="960120" y="5716987"/>
            <a:ext cx="364236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2500" dirty="0"/>
              <a:t> Unit Test </a:t>
            </a:r>
            <a:r>
              <a:rPr lang="en-US" altLang="ko-KR" sz="2500" dirty="0" err="1"/>
              <a:t>TestCase</a:t>
            </a:r>
            <a:r>
              <a:rPr lang="en-US" altLang="ko-KR" sz="2500" dirty="0"/>
              <a:t> </a:t>
            </a:r>
            <a:r>
              <a:rPr lang="ko-KR" altLang="en-US" sz="2500" dirty="0"/>
              <a:t>작성</a:t>
            </a:r>
          </a:p>
        </p:txBody>
      </p:sp>
      <p:sp>
        <p:nvSpPr>
          <p:cNvPr id="14" name="Google Shape;59;p3">
            <a:extLst>
              <a:ext uri="{FF2B5EF4-FFF2-40B4-BE49-F238E27FC236}">
                <a16:creationId xmlns:a16="http://schemas.microsoft.com/office/drawing/2014/main" id="{8D9147B2-5F22-4215-80A5-731ACEC5B37B}"/>
              </a:ext>
            </a:extLst>
          </p:cNvPr>
          <p:cNvSpPr txBox="1">
            <a:spLocks/>
          </p:cNvSpPr>
          <p:nvPr/>
        </p:nvSpPr>
        <p:spPr>
          <a:xfrm>
            <a:off x="7418260" y="5699761"/>
            <a:ext cx="291446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2500" dirty="0"/>
              <a:t>Test Shell </a:t>
            </a:r>
            <a:r>
              <a:rPr lang="ko-KR" altLang="en-US" sz="2500" dirty="0"/>
              <a:t>기능 개발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BD2BDA8-5113-4044-A218-BF4AAB5D2CCE}"/>
              </a:ext>
            </a:extLst>
          </p:cNvPr>
          <p:cNvSpPr/>
          <p:nvPr/>
        </p:nvSpPr>
        <p:spPr>
          <a:xfrm>
            <a:off x="5394960" y="5847190"/>
            <a:ext cx="1402080" cy="389393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Test</a:t>
            </a:r>
            <a:r>
              <a:rPr lang="ko-KR" altLang="en-US" sz="3500" dirty="0"/>
              <a:t> </a:t>
            </a:r>
            <a:r>
              <a:rPr lang="en-US" altLang="ko-KR" sz="3500" dirty="0"/>
              <a:t>Shell</a:t>
            </a:r>
            <a:r>
              <a:rPr lang="ko-KR" altLang="en-US" sz="3500" dirty="0"/>
              <a:t> 기능 테스트 </a:t>
            </a:r>
            <a:r>
              <a:rPr lang="en-US" altLang="ko-KR" sz="3500" dirty="0"/>
              <a:t>– Mocking </a:t>
            </a:r>
            <a:r>
              <a:rPr lang="ko-KR" altLang="en-US" sz="3500" dirty="0"/>
              <a:t>활용</a:t>
            </a:r>
            <a:endParaRPr sz="3500" dirty="0"/>
          </a:p>
        </p:txBody>
      </p:sp>
      <p:sp>
        <p:nvSpPr>
          <p:cNvPr id="13" name="Google Shape;59;p3">
            <a:extLst>
              <a:ext uri="{FF2B5EF4-FFF2-40B4-BE49-F238E27FC236}">
                <a16:creationId xmlns:a16="http://schemas.microsoft.com/office/drawing/2014/main" id="{2AB44475-743C-4AFA-8D7A-745F2DF7BDED}"/>
              </a:ext>
            </a:extLst>
          </p:cNvPr>
          <p:cNvSpPr txBox="1">
            <a:spLocks/>
          </p:cNvSpPr>
          <p:nvPr/>
        </p:nvSpPr>
        <p:spPr>
          <a:xfrm>
            <a:off x="1428940" y="5672520"/>
            <a:ext cx="9970580" cy="114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ko-KR" sz="2500" dirty="0"/>
              <a:t>Test Double – Mocking </a:t>
            </a:r>
            <a:r>
              <a:rPr lang="ko-KR" altLang="en-US" sz="2500" dirty="0"/>
              <a:t>활용해서 </a:t>
            </a:r>
            <a:r>
              <a:rPr lang="en-US" altLang="ko-KR" sz="2500" dirty="0"/>
              <a:t>SSD </a:t>
            </a:r>
            <a:r>
              <a:rPr lang="ko-KR" altLang="en-US" sz="2500" dirty="0"/>
              <a:t>객체 분리 개발</a:t>
            </a:r>
            <a:r>
              <a:rPr lang="en-US" altLang="ko-KR" sz="2500" dirty="0"/>
              <a:t>, </a:t>
            </a:r>
            <a:r>
              <a:rPr lang="ko-KR" altLang="en-US" sz="2500" dirty="0"/>
              <a:t>확장성 고려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234928-CB40-4A79-BBAF-6BB9C01C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1141380"/>
            <a:ext cx="7993380" cy="39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C983AC-432E-4BDA-B341-423756F7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65" y="1906620"/>
            <a:ext cx="5353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Test</a:t>
            </a:r>
            <a:r>
              <a:rPr lang="en-US" altLang="ko-KR" sz="3500" dirty="0"/>
              <a:t> Shell Test </a:t>
            </a:r>
            <a:r>
              <a:rPr lang="ko-KR" altLang="en-US" sz="3500" dirty="0"/>
              <a:t>결과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216107-5A18-43DF-9BD8-5886CAAC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0" y="1110299"/>
            <a:ext cx="10302240" cy="53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78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Test</a:t>
            </a:r>
            <a:r>
              <a:rPr lang="en-US" altLang="ko-KR" sz="3500" dirty="0"/>
              <a:t> Shell </a:t>
            </a:r>
            <a:r>
              <a:rPr lang="ko-KR" altLang="en-US" sz="3500" dirty="0"/>
              <a:t>실행 </a:t>
            </a:r>
            <a:r>
              <a:rPr lang="en-US" altLang="ko-KR" sz="3500" dirty="0"/>
              <a:t>Demo </a:t>
            </a:r>
            <a:r>
              <a:rPr lang="ko-KR" altLang="en-US" sz="3500" dirty="0"/>
              <a:t>영상</a:t>
            </a:r>
          </a:p>
        </p:txBody>
      </p:sp>
      <p:pic>
        <p:nvPicPr>
          <p:cNvPr id="2" name="Day1,2, 결과물">
            <a:hlinkClick r:id="" action="ppaction://media"/>
            <a:extLst>
              <a:ext uri="{FF2B5EF4-FFF2-40B4-BE49-F238E27FC236}">
                <a16:creationId xmlns:a16="http://schemas.microsoft.com/office/drawing/2014/main" id="{261DF53B-7A7A-4BEB-9F60-724108EE0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050" y="1204596"/>
            <a:ext cx="10433900" cy="5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(Day 3,4,5) SSD </a:t>
            </a:r>
            <a:r>
              <a:rPr lang="ko-KR" altLang="en-US" dirty="0"/>
              <a:t>프로젝트  추가 기능 구현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5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4EF12-6A3C-4198-90FE-AE81F061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SSD</a:t>
            </a:r>
            <a:r>
              <a:rPr lang="ko-KR" altLang="en-US" sz="3500" dirty="0"/>
              <a:t> </a:t>
            </a:r>
            <a:r>
              <a:rPr lang="en-US" altLang="ko-KR" sz="3500" dirty="0"/>
              <a:t>–</a:t>
            </a:r>
            <a:r>
              <a:rPr lang="ko-KR" altLang="en-US" sz="3500" dirty="0"/>
              <a:t> </a:t>
            </a:r>
            <a:r>
              <a:rPr lang="en-US" altLang="ko-KR" sz="3500" dirty="0"/>
              <a:t>Erase </a:t>
            </a:r>
            <a:r>
              <a:rPr lang="ko-KR" altLang="en-US" sz="3500" dirty="0"/>
              <a:t>기능 추가</a:t>
            </a:r>
          </a:p>
        </p:txBody>
      </p:sp>
      <p:sp>
        <p:nvSpPr>
          <p:cNvPr id="6" name="Google Shape;60;p3">
            <a:extLst>
              <a:ext uri="{FF2B5EF4-FFF2-40B4-BE49-F238E27FC236}">
                <a16:creationId xmlns:a16="http://schemas.microsoft.com/office/drawing/2014/main" id="{552F5566-12CC-4184-BE92-40585EED1D8C}"/>
              </a:ext>
            </a:extLst>
          </p:cNvPr>
          <p:cNvSpPr txBox="1">
            <a:spLocks noGrp="1"/>
          </p:cNvSpPr>
          <p:nvPr/>
        </p:nvSpPr>
        <p:spPr>
          <a:xfrm>
            <a:off x="838200" y="1194763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400" dirty="0"/>
              <a:t>입력 받은 명령어를 </a:t>
            </a:r>
            <a:r>
              <a:rPr lang="en-US" altLang="ko-KR" sz="2400" dirty="0"/>
              <a:t>Command buffer</a:t>
            </a:r>
            <a:r>
              <a:rPr lang="ko-KR" altLang="en-US" sz="2400" dirty="0"/>
              <a:t>에 넣고 종료</a:t>
            </a:r>
            <a:endParaRPr lang="en-US" altLang="ko-KR" sz="24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400" dirty="0"/>
              <a:t>Flush</a:t>
            </a:r>
            <a:r>
              <a:rPr lang="ko-KR" altLang="en-US" sz="2400" dirty="0"/>
              <a:t>될 때 정의된 </a:t>
            </a:r>
            <a:r>
              <a:rPr lang="en-US" altLang="ko-KR" sz="2400" dirty="0"/>
              <a:t>CLEAN_PAGE_DATA(0)</a:t>
            </a:r>
            <a:r>
              <a:rPr lang="ko-KR" altLang="en-US" sz="2400" dirty="0"/>
              <a:t>을 정해진 범위 만큼 </a:t>
            </a:r>
            <a:r>
              <a:rPr lang="en-US" altLang="ko-KR" sz="2400" dirty="0"/>
              <a:t>0x######## </a:t>
            </a:r>
            <a:r>
              <a:rPr lang="ko-KR" altLang="en-US" sz="2400" dirty="0"/>
              <a:t>형태의 </a:t>
            </a:r>
            <a:r>
              <a:rPr lang="en-US" sz="2400" dirty="0"/>
              <a:t>string</a:t>
            </a:r>
            <a:r>
              <a:rPr lang="ko-KR" altLang="en-US" sz="2400" dirty="0"/>
              <a:t>으로</a:t>
            </a:r>
            <a:r>
              <a:rPr lang="en-US" altLang="ko-KR" sz="2400" dirty="0"/>
              <a:t> </a:t>
            </a:r>
            <a:r>
              <a:rPr lang="ko-KR" altLang="en-US" sz="2400" dirty="0"/>
              <a:t>파일에</a:t>
            </a:r>
            <a:r>
              <a:rPr lang="en-US" altLang="ko-KR" sz="2400" dirty="0"/>
              <a:t> </a:t>
            </a:r>
            <a:r>
              <a:rPr lang="ko-KR" altLang="en-US" sz="2400" dirty="0"/>
              <a:t>저장</a:t>
            </a:r>
            <a:endParaRPr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6B6D04-2D56-4317-8A3D-F5A510D4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12" y="4224658"/>
            <a:ext cx="977051" cy="139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20EF9-7B7F-4433-A229-9538692F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91" y="1640606"/>
            <a:ext cx="6820852" cy="146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E7EAF4-2D24-4203-8104-064FA92E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40" y="4224658"/>
            <a:ext cx="726858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6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4EF12-6A3C-4198-90FE-AE81F061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SSD</a:t>
            </a:r>
            <a:r>
              <a:rPr lang="ko-KR" altLang="en-US" sz="3500" dirty="0"/>
              <a:t> </a:t>
            </a:r>
            <a:r>
              <a:rPr lang="en-US" altLang="ko-KR" sz="3500" dirty="0"/>
              <a:t>–</a:t>
            </a:r>
            <a:r>
              <a:rPr lang="ko-KR" altLang="en-US" sz="3500" dirty="0"/>
              <a:t> </a:t>
            </a:r>
            <a:r>
              <a:rPr lang="en-US" altLang="ko-KR" sz="3500" dirty="0"/>
              <a:t>Flush </a:t>
            </a:r>
            <a:r>
              <a:rPr lang="ko-KR" altLang="en-US" sz="3500" dirty="0"/>
              <a:t>기능 추가</a:t>
            </a:r>
          </a:p>
        </p:txBody>
      </p:sp>
      <p:sp>
        <p:nvSpPr>
          <p:cNvPr id="10" name="Google Shape;60;p3">
            <a:extLst>
              <a:ext uri="{FF2B5EF4-FFF2-40B4-BE49-F238E27FC236}">
                <a16:creationId xmlns:a16="http://schemas.microsoft.com/office/drawing/2014/main" id="{0F2295E7-B403-4AA8-BA32-025C3D2BCD6C}"/>
              </a:ext>
            </a:extLst>
          </p:cNvPr>
          <p:cNvSpPr txBox="1">
            <a:spLocks noGrp="1"/>
          </p:cNvSpPr>
          <p:nvPr/>
        </p:nvSpPr>
        <p:spPr>
          <a:xfrm>
            <a:off x="790575" y="1269900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400" dirty="0"/>
              <a:t>Buffer</a:t>
            </a:r>
            <a:r>
              <a:rPr lang="ko-KR" altLang="en-US" sz="2400" dirty="0"/>
              <a:t>파일에 기록된 명령어들을 모두 수행 후 파일 삭제</a:t>
            </a:r>
            <a:endParaRPr lang="en-US" altLang="ko-KR" sz="24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1345F6-1E85-4E0B-B1E4-6FF4E72B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40" y="2000024"/>
            <a:ext cx="5556730" cy="37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AA99CE6-A7C1-484F-9311-8E0F5DD2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95" y="2265879"/>
            <a:ext cx="5677692" cy="3400900"/>
          </a:xfrm>
          <a:prstGeom prst="rect">
            <a:avLst/>
          </a:prstGeom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SSD</a:t>
            </a:r>
            <a:r>
              <a:rPr lang="ko-KR" altLang="en-US" sz="3500" dirty="0"/>
              <a:t> </a:t>
            </a:r>
            <a:r>
              <a:rPr lang="en-US" altLang="ko-KR" sz="3500" dirty="0"/>
              <a:t>–</a:t>
            </a:r>
            <a:r>
              <a:rPr lang="ko-KR" altLang="en-US" sz="3500" dirty="0"/>
              <a:t> </a:t>
            </a:r>
            <a:r>
              <a:rPr lang="en-US" altLang="ko-KR" sz="3500" dirty="0"/>
              <a:t>Write Buffer </a:t>
            </a:r>
            <a:r>
              <a:rPr lang="ko-KR" altLang="en-US" sz="3500" dirty="0"/>
              <a:t>기능</a:t>
            </a:r>
            <a:endParaRPr sz="35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dirty="0"/>
              <a:t>Fast Write</a:t>
            </a:r>
          </a:p>
          <a:p>
            <a:pPr marL="635000" lvl="1" indent="0">
              <a:spcBef>
                <a:spcPts val="0"/>
              </a:spcBef>
              <a:buSzPts val="2800"/>
              <a:buNone/>
            </a:pPr>
            <a:r>
              <a:rPr lang="en-US" altLang="ko-KR" sz="1800" dirty="0"/>
              <a:t> - Buffer</a:t>
            </a:r>
            <a:r>
              <a:rPr lang="ko-KR" altLang="en-US" sz="1800" dirty="0"/>
              <a:t>에 넣기 전 명령어 확인</a:t>
            </a:r>
            <a:endParaRPr lang="en-US" altLang="ko-KR" sz="1800" dirty="0"/>
          </a:p>
          <a:p>
            <a:pPr marL="635000" lvl="1" indent="0">
              <a:spcBef>
                <a:spcPts val="0"/>
              </a:spcBef>
              <a:buSzPts val="2800"/>
              <a:buNone/>
            </a:pPr>
            <a:endParaRPr lang="en-US" altLang="ko-KR" dirty="0"/>
          </a:p>
          <a:p>
            <a:pPr marL="1092200" lvl="1" indent="-457200">
              <a:spcBef>
                <a:spcPts val="0"/>
              </a:spcBef>
              <a:buSzPts val="2800"/>
            </a:pPr>
            <a:r>
              <a:rPr lang="ko-KR" altLang="en-US" dirty="0"/>
              <a:t>범위가 겹치는 </a:t>
            </a:r>
            <a:r>
              <a:rPr lang="en-US" altLang="ko-KR" dirty="0"/>
              <a:t>Erase</a:t>
            </a:r>
            <a:r>
              <a:rPr lang="ko-KR" altLang="en-US" dirty="0"/>
              <a:t>명령어 </a:t>
            </a:r>
            <a:endParaRPr lang="en-US" altLang="ko-KR" dirty="0"/>
          </a:p>
          <a:p>
            <a:pPr marL="1549400" lvl="2" indent="-457200">
              <a:spcBef>
                <a:spcPts val="0"/>
              </a:spcBef>
              <a:buSzPts val="2800"/>
            </a:pPr>
            <a:r>
              <a:rPr lang="en-US" altLang="ko-KR" dirty="0"/>
              <a:t>Erase </a:t>
            </a:r>
            <a:r>
              <a:rPr lang="ko-KR" altLang="en-US" dirty="0"/>
              <a:t>명령을 하나로 통합하기</a:t>
            </a:r>
            <a:br>
              <a:rPr lang="en-US" altLang="ko-KR" dirty="0"/>
            </a:br>
            <a:endParaRPr lang="en-US" altLang="ko-KR" dirty="0"/>
          </a:p>
          <a:p>
            <a:pPr marL="1092200" lvl="1" indent="-457200">
              <a:spcBef>
                <a:spcPts val="0"/>
              </a:spcBef>
              <a:buSzPts val="2800"/>
            </a:pPr>
            <a:r>
              <a:rPr lang="en-US" altLang="ko-KR" dirty="0"/>
              <a:t>Write</a:t>
            </a:r>
            <a:r>
              <a:rPr lang="ko-KR" altLang="en-US" dirty="0"/>
              <a:t>한 위치에</a:t>
            </a:r>
            <a:endParaRPr lang="en-US" altLang="ko-KR" dirty="0"/>
          </a:p>
          <a:p>
            <a:pPr marL="1549400" lvl="2" indent="-457200">
              <a:spcBef>
                <a:spcPts val="0"/>
              </a:spcBef>
              <a:buSzPts val="2800"/>
            </a:pPr>
            <a:r>
              <a:rPr lang="en-US" altLang="ko-KR" dirty="0"/>
              <a:t>Erase</a:t>
            </a:r>
            <a:r>
              <a:rPr lang="ko-KR" altLang="en-US" dirty="0"/>
              <a:t>가 들어올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or</a:t>
            </a:r>
            <a:br>
              <a:rPr lang="en-US" altLang="ko-KR" dirty="0"/>
            </a:br>
            <a:r>
              <a:rPr lang="en-US" altLang="ko-KR" dirty="0"/>
              <a:t>Write</a:t>
            </a:r>
            <a:r>
              <a:rPr lang="ko-KR" altLang="en-US" dirty="0"/>
              <a:t>가 들어올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이전 </a:t>
            </a:r>
            <a:r>
              <a:rPr lang="en-US" altLang="ko-KR" dirty="0"/>
              <a:t>Write</a:t>
            </a:r>
            <a:r>
              <a:rPr lang="ko-KR" altLang="en-US" dirty="0"/>
              <a:t>를 취소</a:t>
            </a:r>
            <a:endParaRPr lang="en-US" altLang="ko-KR" dirty="0"/>
          </a:p>
          <a:p>
            <a:pPr marL="635000" lvl="1" indent="0">
              <a:spcBef>
                <a:spcPts val="0"/>
              </a:spcBef>
              <a:buSzPts val="2800"/>
              <a:buNone/>
            </a:pPr>
            <a:br>
              <a:rPr lang="en-US" altLang="ko-KR" dirty="0"/>
            </a:br>
            <a:endParaRPr lang="en-US" altLang="ko-KR" dirty="0"/>
          </a:p>
          <a:p>
            <a:pPr marL="1092200" lvl="1" indent="-457200">
              <a:spcBef>
                <a:spcPts val="0"/>
              </a:spcBef>
              <a:buSzPts val="2800"/>
            </a:pPr>
            <a:r>
              <a:rPr lang="ko-KR" altLang="en-US" dirty="0"/>
              <a:t>버퍼가 다 차면 </a:t>
            </a:r>
            <a:r>
              <a:rPr lang="en-US" altLang="ko-KR" dirty="0"/>
              <a:t>flush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CEB03E-751E-43CA-9237-3F7A36EB5803}"/>
              </a:ext>
            </a:extLst>
          </p:cNvPr>
          <p:cNvCxnSpPr>
            <a:cxnSpLocks/>
          </p:cNvCxnSpPr>
          <p:nvPr/>
        </p:nvCxnSpPr>
        <p:spPr>
          <a:xfrm flipH="1">
            <a:off x="5777846" y="3591612"/>
            <a:ext cx="1159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93DD07-6E1C-409F-A1C5-9510CEEA6E33}"/>
              </a:ext>
            </a:extLst>
          </p:cNvPr>
          <p:cNvCxnSpPr>
            <a:cxnSpLocks/>
          </p:cNvCxnSpPr>
          <p:nvPr/>
        </p:nvCxnSpPr>
        <p:spPr>
          <a:xfrm flipH="1">
            <a:off x="4797458" y="4345757"/>
            <a:ext cx="2139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743DA-22A2-4989-8099-7D0A47F4590B}"/>
              </a:ext>
            </a:extLst>
          </p:cNvPr>
          <p:cNvCxnSpPr>
            <a:cxnSpLocks/>
          </p:cNvCxnSpPr>
          <p:nvPr/>
        </p:nvCxnSpPr>
        <p:spPr>
          <a:xfrm flipH="1">
            <a:off x="4674910" y="4917346"/>
            <a:ext cx="2073896" cy="104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57294587-805B-46A8-A943-D33EC701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6" y="1252920"/>
            <a:ext cx="8041787" cy="7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745AB-145F-4BC7-9B24-DEBC67EA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FastWrite</a:t>
            </a:r>
            <a:r>
              <a:rPr lang="en-US" altLang="ko-KR" dirty="0"/>
              <a:t> – Erase Merge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85037E-4D6C-4703-8E38-876E65F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8" y="1072897"/>
            <a:ext cx="11145805" cy="620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9E7D4-DF3B-4252-ACE5-667A14F6669E}"/>
              </a:ext>
            </a:extLst>
          </p:cNvPr>
          <p:cNvSpPr txBox="1"/>
          <p:nvPr/>
        </p:nvSpPr>
        <p:spPr>
          <a:xfrm>
            <a:off x="6655324" y="158370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198FF-65B2-4B86-AD96-555491D0450F}"/>
              </a:ext>
            </a:extLst>
          </p:cNvPr>
          <p:cNvSpPr txBox="1"/>
          <p:nvPr/>
        </p:nvSpPr>
        <p:spPr>
          <a:xfrm>
            <a:off x="4939645" y="1470807"/>
            <a:ext cx="526297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Erase</a:t>
            </a:r>
            <a:r>
              <a:rPr lang="ko-KR" altLang="en-US" dirty="0">
                <a:latin typeface="+mn-ea"/>
                <a:ea typeface="+mn-ea"/>
              </a:rPr>
              <a:t>명령어들의 범위를 </a:t>
            </a:r>
            <a:r>
              <a:rPr lang="en-US" altLang="ko-KR" dirty="0">
                <a:latin typeface="+mn-ea"/>
                <a:ea typeface="+mn-ea"/>
              </a:rPr>
              <a:t>Range(start, end)</a:t>
            </a:r>
            <a:r>
              <a:rPr lang="ko-KR" altLang="en-US" dirty="0">
                <a:latin typeface="+mn-ea"/>
                <a:ea typeface="+mn-ea"/>
              </a:rPr>
              <a:t>형태로 </a:t>
            </a:r>
            <a:r>
              <a:rPr lang="en-US" altLang="ko-KR" dirty="0">
                <a:latin typeface="+mn-ea"/>
                <a:ea typeface="+mn-ea"/>
              </a:rPr>
              <a:t>vector</a:t>
            </a:r>
            <a:r>
              <a:rPr lang="ko-KR" altLang="en-US" dirty="0">
                <a:latin typeface="+mn-ea"/>
                <a:ea typeface="+mn-ea"/>
              </a:rPr>
              <a:t>에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D318C-64C5-4097-95F3-5DD04EF6DC8F}"/>
              </a:ext>
            </a:extLst>
          </p:cNvPr>
          <p:cNvSpPr txBox="1"/>
          <p:nvPr/>
        </p:nvSpPr>
        <p:spPr>
          <a:xfrm>
            <a:off x="4939181" y="2072674"/>
            <a:ext cx="26773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주소가 겹치는 </a:t>
            </a:r>
            <a:r>
              <a:rPr lang="en-US" altLang="ko-KR" dirty="0">
                <a:latin typeface="+mn-ea"/>
              </a:rPr>
              <a:t>Range</a:t>
            </a:r>
            <a:r>
              <a:rPr lang="ko-KR" altLang="en-US" dirty="0">
                <a:latin typeface="+mn-ea"/>
              </a:rPr>
              <a:t>들을 합침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CA229-8EA4-4B33-A4D5-3ED595A0C418}"/>
              </a:ext>
            </a:extLst>
          </p:cNvPr>
          <p:cNvSpPr txBox="1"/>
          <p:nvPr/>
        </p:nvSpPr>
        <p:spPr>
          <a:xfrm>
            <a:off x="5863780" y="3725744"/>
            <a:ext cx="595868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통합된 범위 기준으로 탐색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Erase </a:t>
            </a:r>
            <a:r>
              <a:rPr lang="ko-KR" altLang="en-US" dirty="0">
                <a:latin typeface="+mn-ea"/>
                <a:ea typeface="+mn-ea"/>
              </a:rPr>
              <a:t>명령어들 중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start address</a:t>
            </a:r>
            <a:r>
              <a:rPr lang="ko-KR" altLang="en-US" dirty="0">
                <a:latin typeface="+mn-ea"/>
                <a:ea typeface="+mn-ea"/>
              </a:rPr>
              <a:t>가 저장된 </a:t>
            </a:r>
            <a:r>
              <a:rPr lang="en-US" altLang="ko-KR" dirty="0">
                <a:latin typeface="+mn-ea"/>
                <a:ea typeface="+mn-ea"/>
              </a:rPr>
              <a:t>Range Vector</a:t>
            </a:r>
            <a:r>
              <a:rPr lang="ko-KR" altLang="en-US" dirty="0">
                <a:latin typeface="+mn-ea"/>
                <a:ea typeface="+mn-ea"/>
              </a:rPr>
              <a:t>에 속한 명령어들은 </a:t>
            </a:r>
            <a:r>
              <a:rPr lang="en-US" altLang="ko-KR" dirty="0">
                <a:latin typeface="+mn-ea"/>
                <a:ea typeface="+mn-ea"/>
              </a:rPr>
              <a:t>Size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en-US" altLang="ko-KR" dirty="0">
                <a:latin typeface="+mn-ea"/>
                <a:ea typeface="+mn-ea"/>
              </a:rPr>
              <a:t>Update</a:t>
            </a:r>
          </a:p>
          <a:p>
            <a:r>
              <a:rPr lang="en-US" altLang="ko-KR" dirty="0">
                <a:latin typeface="+mn-ea"/>
                <a:ea typeface="+mn-ea"/>
              </a:rPr>
              <a:t> (+ </a:t>
            </a:r>
            <a:r>
              <a:rPr lang="ko-KR" altLang="en-US" dirty="0">
                <a:latin typeface="+mn-ea"/>
                <a:ea typeface="+mn-ea"/>
              </a:rPr>
              <a:t>해당 범위는 사용된 범위이므로 </a:t>
            </a:r>
            <a:r>
              <a:rPr lang="en-US" altLang="ko-KR" dirty="0">
                <a:latin typeface="+mn-ea"/>
                <a:ea typeface="+mn-ea"/>
              </a:rPr>
              <a:t>range vector</a:t>
            </a:r>
            <a:r>
              <a:rPr lang="ko-KR" altLang="en-US" dirty="0">
                <a:latin typeface="+mn-ea"/>
                <a:ea typeface="+mn-ea"/>
              </a:rPr>
              <a:t>에서 삭제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속하지 않은 명령어들은 삭제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통합 예정 </a:t>
            </a:r>
            <a:r>
              <a:rPr lang="en-US" altLang="ko-KR" dirty="0">
                <a:latin typeface="+mn-ea"/>
                <a:ea typeface="+mn-ea"/>
              </a:rPr>
              <a:t>or </a:t>
            </a:r>
            <a:r>
              <a:rPr lang="ko-KR" altLang="en-US" dirty="0">
                <a:latin typeface="+mn-ea"/>
                <a:ea typeface="+mn-ea"/>
              </a:rPr>
              <a:t>이미 통합된 명령어들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2740CE-88B8-499C-88A9-FD05C7F77D1B}"/>
              </a:ext>
            </a:extLst>
          </p:cNvPr>
          <p:cNvCxnSpPr/>
          <p:nvPr/>
        </p:nvCxnSpPr>
        <p:spPr>
          <a:xfrm flipH="1" flipV="1">
            <a:off x="4336330" y="4173717"/>
            <a:ext cx="1527450" cy="33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FF035B-112F-436A-8C96-8C9A60A468CF}"/>
              </a:ext>
            </a:extLst>
          </p:cNvPr>
          <p:cNvCxnSpPr/>
          <p:nvPr/>
        </p:nvCxnSpPr>
        <p:spPr>
          <a:xfrm flipH="1">
            <a:off x="3205113" y="5175315"/>
            <a:ext cx="2658667" cy="60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3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745AB-145F-4BC7-9B24-DEBC67EA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FastWrite</a:t>
            </a:r>
            <a:r>
              <a:rPr lang="en-US" altLang="ko-KR" dirty="0"/>
              <a:t> – Old write drop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CA229-8EA4-4B33-A4D5-3ED595A0C418}"/>
              </a:ext>
            </a:extLst>
          </p:cNvPr>
          <p:cNvSpPr txBox="1"/>
          <p:nvPr/>
        </p:nvSpPr>
        <p:spPr>
          <a:xfrm>
            <a:off x="6401107" y="1455837"/>
            <a:ext cx="5578771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명령어 버퍼 끝에서 </a:t>
            </a:r>
            <a:r>
              <a:rPr lang="ko-KR" altLang="en-US" dirty="0" err="1">
                <a:latin typeface="+mn-ea"/>
              </a:rPr>
              <a:t>부터</a:t>
            </a:r>
            <a:r>
              <a:rPr lang="ko-KR" altLang="en-US" dirty="0">
                <a:latin typeface="+mn-ea"/>
              </a:rPr>
              <a:t> 탐색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Write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Erase</a:t>
            </a:r>
            <a:r>
              <a:rPr lang="ko-KR" altLang="en-US" dirty="0">
                <a:latin typeface="+mn-ea"/>
              </a:rPr>
              <a:t>일 경우 이전에 해당 범위에 </a:t>
            </a:r>
            <a:r>
              <a:rPr lang="en-US" altLang="ko-KR" dirty="0">
                <a:latin typeface="+mn-ea"/>
              </a:rPr>
              <a:t>Write</a:t>
            </a:r>
            <a:r>
              <a:rPr lang="ko-KR" altLang="en-US" dirty="0">
                <a:latin typeface="+mn-ea"/>
              </a:rPr>
              <a:t>가 들어왔는지 탐색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있으면 주소가 겹치는지 확인 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겹치면 명령어 합침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</a:rPr>
              <a:t>⏫</a:t>
            </a:r>
            <a:r>
              <a:rPr lang="en-US" altLang="ko-KR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write</a:t>
            </a:r>
            <a:r>
              <a:rPr lang="ko-KR" alt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가 겹쳐도 </a:t>
            </a:r>
            <a:r>
              <a:rPr lang="ko-KR" alt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</a:rPr>
              <a:t>마지막</a:t>
            </a:r>
            <a:r>
              <a:rPr lang="ko-KR" alt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write</a:t>
            </a:r>
            <a:r>
              <a:rPr lang="ko-KR" altLang="en-US" b="1" dirty="0">
                <a:solidFill>
                  <a:schemeClr val="bg2">
                    <a:lumMod val="50000"/>
                    <a:lumOff val="50000"/>
                  </a:schemeClr>
                </a:solidFill>
                <a:latin typeface="+mn-ea"/>
              </a:rPr>
              <a:t>만 남기고 삭제하는 기능 추가</a:t>
            </a:r>
            <a:endParaRPr lang="ko-KR" altLang="en-US" b="1" dirty="0">
              <a:solidFill>
                <a:schemeClr val="bg2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527254-6352-4DB9-A206-E5570859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50" y="1133467"/>
            <a:ext cx="5734850" cy="3629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28F77C-277A-489D-A048-7031B30E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36" y="3429000"/>
            <a:ext cx="7229475" cy="325755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A62B462-6A61-4703-A1C6-15097FC5D305}"/>
              </a:ext>
            </a:extLst>
          </p:cNvPr>
          <p:cNvCxnSpPr/>
          <p:nvPr/>
        </p:nvCxnSpPr>
        <p:spPr>
          <a:xfrm flipH="1">
            <a:off x="5316718" y="1809946"/>
            <a:ext cx="1084389" cy="59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513345A-54E5-47B4-B37F-49678E8AB02E}"/>
              </a:ext>
            </a:extLst>
          </p:cNvPr>
          <p:cNvCxnSpPr/>
          <p:nvPr/>
        </p:nvCxnSpPr>
        <p:spPr>
          <a:xfrm flipH="1">
            <a:off x="6231118" y="2300140"/>
            <a:ext cx="169989" cy="112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8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Discuss </a:t>
            </a:r>
            <a:r>
              <a:rPr lang="ko-KR" altLang="en-US" dirty="0"/>
              <a:t>팀 소개</a:t>
            </a:r>
            <a:endParaRPr dirty="0"/>
          </a:p>
        </p:txBody>
      </p:sp>
      <p:sp>
        <p:nvSpPr>
          <p:cNvPr id="8" name="사각형: 둥근 모서리 93">
            <a:extLst>
              <a:ext uri="{FF2B5EF4-FFF2-40B4-BE49-F238E27FC236}">
                <a16:creationId xmlns:a16="http://schemas.microsoft.com/office/drawing/2014/main" id="{B4AD6048-6529-4E5B-811D-C5B83702E331}"/>
              </a:ext>
            </a:extLst>
          </p:cNvPr>
          <p:cNvSpPr/>
          <p:nvPr/>
        </p:nvSpPr>
        <p:spPr>
          <a:xfrm>
            <a:off x="278333" y="1843315"/>
            <a:ext cx="1838580" cy="42267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 dirty="0"/>
          </a:p>
        </p:txBody>
      </p:sp>
      <p:sp>
        <p:nvSpPr>
          <p:cNvPr id="9" name="사각형: 둥근 모서리 95">
            <a:extLst>
              <a:ext uri="{FF2B5EF4-FFF2-40B4-BE49-F238E27FC236}">
                <a16:creationId xmlns:a16="http://schemas.microsoft.com/office/drawing/2014/main" id="{8D94B026-9C9E-4B67-88C5-E4F2590C2CA4}"/>
              </a:ext>
            </a:extLst>
          </p:cNvPr>
          <p:cNvSpPr/>
          <p:nvPr/>
        </p:nvSpPr>
        <p:spPr>
          <a:xfrm>
            <a:off x="2342740" y="1843312"/>
            <a:ext cx="1702568" cy="422671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/>
          </a:p>
        </p:txBody>
      </p:sp>
      <p:sp>
        <p:nvSpPr>
          <p:cNvPr id="10" name="사각형: 둥근 모서리 96">
            <a:extLst>
              <a:ext uri="{FF2B5EF4-FFF2-40B4-BE49-F238E27FC236}">
                <a16:creationId xmlns:a16="http://schemas.microsoft.com/office/drawing/2014/main" id="{A45A63A3-778E-433C-A73F-13091B697598}"/>
              </a:ext>
            </a:extLst>
          </p:cNvPr>
          <p:cNvSpPr/>
          <p:nvPr/>
        </p:nvSpPr>
        <p:spPr>
          <a:xfrm>
            <a:off x="4243907" y="1843311"/>
            <a:ext cx="1909421" cy="422671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11" name="사각형: 둥근 모서리 97">
            <a:extLst>
              <a:ext uri="{FF2B5EF4-FFF2-40B4-BE49-F238E27FC236}">
                <a16:creationId xmlns:a16="http://schemas.microsoft.com/office/drawing/2014/main" id="{6424049E-ED10-4F24-A2AA-8721268E5791}"/>
              </a:ext>
            </a:extLst>
          </p:cNvPr>
          <p:cNvSpPr/>
          <p:nvPr/>
        </p:nvSpPr>
        <p:spPr>
          <a:xfrm>
            <a:off x="6303783" y="1843312"/>
            <a:ext cx="1795027" cy="422671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FD61B-C0BE-453D-88DD-2ACA824B4D4A}"/>
              </a:ext>
            </a:extLst>
          </p:cNvPr>
          <p:cNvSpPr txBox="1"/>
          <p:nvPr/>
        </p:nvSpPr>
        <p:spPr>
          <a:xfrm>
            <a:off x="2697877" y="39743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김재원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7E1EE-3528-461B-8ADF-FE925DF3AC32}"/>
              </a:ext>
            </a:extLst>
          </p:cNvPr>
          <p:cNvSpPr txBox="1"/>
          <p:nvPr/>
        </p:nvSpPr>
        <p:spPr>
          <a:xfrm>
            <a:off x="4605381" y="39743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이수영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7FC49-CF99-4B36-BC87-05EB17525F33}"/>
              </a:ext>
            </a:extLst>
          </p:cNvPr>
          <p:cNvSpPr txBox="1"/>
          <p:nvPr/>
        </p:nvSpPr>
        <p:spPr>
          <a:xfrm>
            <a:off x="6675650" y="3974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김범수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C6E280-FE10-4B7E-8562-CDBE5BDD8F19}"/>
              </a:ext>
            </a:extLst>
          </p:cNvPr>
          <p:cNvSpPr/>
          <p:nvPr/>
        </p:nvSpPr>
        <p:spPr>
          <a:xfrm>
            <a:off x="586847" y="2322674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pic>
        <p:nvPicPr>
          <p:cNvPr id="17" name="그림 16" descr="businessman에 대한 이미지 검색결과">
            <a:extLst>
              <a:ext uri="{FF2B5EF4-FFF2-40B4-BE49-F238E27FC236}">
                <a16:creationId xmlns:a16="http://schemas.microsoft.com/office/drawing/2014/main" id="{044A23FE-E5E9-4216-BC7C-83172C49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644561" y="2380682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B7B05D9-22DD-4BC8-B8CC-0C75CD224B0C}"/>
              </a:ext>
            </a:extLst>
          </p:cNvPr>
          <p:cNvSpPr/>
          <p:nvPr/>
        </p:nvSpPr>
        <p:spPr>
          <a:xfrm>
            <a:off x="2640247" y="2322672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3E8DC9A-9E6D-4C6C-9525-9D8E57A5D75A}"/>
              </a:ext>
            </a:extLst>
          </p:cNvPr>
          <p:cNvSpPr/>
          <p:nvPr/>
        </p:nvSpPr>
        <p:spPr>
          <a:xfrm>
            <a:off x="4562973" y="2322670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1B4AB09-FC42-4CEB-8C8B-416C53EEAD27}"/>
              </a:ext>
            </a:extLst>
          </p:cNvPr>
          <p:cNvSpPr/>
          <p:nvPr/>
        </p:nvSpPr>
        <p:spPr>
          <a:xfrm>
            <a:off x="6628124" y="2322671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F8303-D35E-4C32-B409-A3087778D516}"/>
              </a:ext>
            </a:extLst>
          </p:cNvPr>
          <p:cNvSpPr txBox="1"/>
          <p:nvPr/>
        </p:nvSpPr>
        <p:spPr>
          <a:xfrm>
            <a:off x="654988" y="39743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김연요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16F9C3-284F-4FA6-A7BB-FF12BD3DBA54}"/>
              </a:ext>
            </a:extLst>
          </p:cNvPr>
          <p:cNvCxnSpPr/>
          <p:nvPr/>
        </p:nvCxnSpPr>
        <p:spPr>
          <a:xfrm>
            <a:off x="622571" y="3788227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B6C1410-B4A8-4295-A8A7-5CED0683DF44}"/>
              </a:ext>
            </a:extLst>
          </p:cNvPr>
          <p:cNvCxnSpPr/>
          <p:nvPr/>
        </p:nvCxnSpPr>
        <p:spPr>
          <a:xfrm>
            <a:off x="2665459" y="3788225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EB5DD5-4015-4633-B4F0-1B154542C326}"/>
              </a:ext>
            </a:extLst>
          </p:cNvPr>
          <p:cNvCxnSpPr/>
          <p:nvPr/>
        </p:nvCxnSpPr>
        <p:spPr>
          <a:xfrm>
            <a:off x="4572963" y="3788223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2515D27-4E04-4D34-AE4B-1ACD9361CCB8}"/>
              </a:ext>
            </a:extLst>
          </p:cNvPr>
          <p:cNvCxnSpPr/>
          <p:nvPr/>
        </p:nvCxnSpPr>
        <p:spPr>
          <a:xfrm>
            <a:off x="6643232" y="3788224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963002-54E7-4849-86FC-A2EBF33E9DDD}"/>
              </a:ext>
            </a:extLst>
          </p:cNvPr>
          <p:cNvSpPr txBox="1"/>
          <p:nvPr/>
        </p:nvSpPr>
        <p:spPr>
          <a:xfrm>
            <a:off x="2655399" y="4482004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S.LSI Auto AP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D2C1E4-3163-4465-AC26-8F48A4A1F4DB}"/>
              </a:ext>
            </a:extLst>
          </p:cNvPr>
          <p:cNvSpPr txBox="1"/>
          <p:nvPr/>
        </p:nvSpPr>
        <p:spPr>
          <a:xfrm>
            <a:off x="2780429" y="469816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562E2C-8E7E-4ED0-9757-C96EB7972F39}"/>
              </a:ext>
            </a:extLst>
          </p:cNvPr>
          <p:cNvSpPr txBox="1"/>
          <p:nvPr/>
        </p:nvSpPr>
        <p:spPr>
          <a:xfrm>
            <a:off x="2625740" y="4914319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SSD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58B61A-095E-47B3-BE4B-07267D448BAD}"/>
              </a:ext>
            </a:extLst>
          </p:cNvPr>
          <p:cNvSpPr txBox="1"/>
          <p:nvPr/>
        </p:nvSpPr>
        <p:spPr>
          <a:xfrm>
            <a:off x="4217455" y="4482002"/>
            <a:ext cx="18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S.LSI (Multimedia 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1D9D78-F835-40FB-BA4B-B52EA6B5F61D}"/>
              </a:ext>
            </a:extLst>
          </p:cNvPr>
          <p:cNvSpPr txBox="1"/>
          <p:nvPr/>
        </p:nvSpPr>
        <p:spPr>
          <a:xfrm>
            <a:off x="4423439" y="4698159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Android BSP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1B5A71-DB28-449A-8FBD-643864266CE8}"/>
              </a:ext>
            </a:extLst>
          </p:cNvPr>
          <p:cNvSpPr txBox="1"/>
          <p:nvPr/>
        </p:nvSpPr>
        <p:spPr>
          <a:xfrm>
            <a:off x="4209896" y="4914318"/>
            <a:ext cx="203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TestShell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기능개발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(Read)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TestScenario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재빌드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E3AAC9-5981-40DC-9E2F-11E8AF040EB4}"/>
              </a:ext>
            </a:extLst>
          </p:cNvPr>
          <p:cNvSpPr txBox="1"/>
          <p:nvPr/>
        </p:nvSpPr>
        <p:spPr>
          <a:xfrm>
            <a:off x="6675650" y="4482003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메모리사업부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6AC0A3-FCE0-4D73-A78E-DB9F76D2AB37}"/>
              </a:ext>
            </a:extLst>
          </p:cNvPr>
          <p:cNvSpPr txBox="1"/>
          <p:nvPr/>
        </p:nvSpPr>
        <p:spPr>
          <a:xfrm>
            <a:off x="6641985" y="4698160"/>
            <a:ext cx="1175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Solution PE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9FD2C7-5986-4EF4-8AC2-F267BA4B6A51}"/>
              </a:ext>
            </a:extLst>
          </p:cNvPr>
          <p:cNvSpPr txBox="1"/>
          <p:nvPr/>
        </p:nvSpPr>
        <p:spPr>
          <a:xfrm>
            <a:off x="6630764" y="4914318"/>
            <a:ext cx="11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</a:p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SSD 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</a:t>
            </a:r>
          </a:p>
        </p:txBody>
      </p:sp>
      <p:sp>
        <p:nvSpPr>
          <p:cNvPr id="40" name="사각형: 둥근 모서리 97">
            <a:extLst>
              <a:ext uri="{FF2B5EF4-FFF2-40B4-BE49-F238E27FC236}">
                <a16:creationId xmlns:a16="http://schemas.microsoft.com/office/drawing/2014/main" id="{A0C8DF6E-8A2A-45AB-BDE3-FCD9B0664D74}"/>
              </a:ext>
            </a:extLst>
          </p:cNvPr>
          <p:cNvSpPr/>
          <p:nvPr/>
        </p:nvSpPr>
        <p:spPr>
          <a:xfrm>
            <a:off x="8401726" y="1843312"/>
            <a:ext cx="1713216" cy="422671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699AF3-DB3F-45F4-AD6F-D031312587D5}"/>
              </a:ext>
            </a:extLst>
          </p:cNvPr>
          <p:cNvSpPr txBox="1"/>
          <p:nvPr/>
        </p:nvSpPr>
        <p:spPr>
          <a:xfrm>
            <a:off x="8773591" y="3974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김상연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3642C76-CBD3-4B55-8A73-0F10AFD771F7}"/>
              </a:ext>
            </a:extLst>
          </p:cNvPr>
          <p:cNvSpPr/>
          <p:nvPr/>
        </p:nvSpPr>
        <p:spPr>
          <a:xfrm>
            <a:off x="8726067" y="2322671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8AEB4C3-E4C1-487D-82AA-22203B69CDFC}"/>
              </a:ext>
            </a:extLst>
          </p:cNvPr>
          <p:cNvCxnSpPr/>
          <p:nvPr/>
        </p:nvCxnSpPr>
        <p:spPr>
          <a:xfrm>
            <a:off x="8741175" y="3788224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04C11B-077F-4C82-AEBE-CB79A71059FD}"/>
              </a:ext>
            </a:extLst>
          </p:cNvPr>
          <p:cNvSpPr txBox="1"/>
          <p:nvPr/>
        </p:nvSpPr>
        <p:spPr>
          <a:xfrm>
            <a:off x="8461006" y="4482003"/>
            <a:ext cx="173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혁신센터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MES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TestShell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Unit Test</a:t>
            </a: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개발 및 </a:t>
            </a:r>
            <a:r>
              <a:rPr lang="ko-KR" altLang="en-US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리팩토링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8" name="사각형: 둥근 모서리 97">
            <a:extLst>
              <a:ext uri="{FF2B5EF4-FFF2-40B4-BE49-F238E27FC236}">
                <a16:creationId xmlns:a16="http://schemas.microsoft.com/office/drawing/2014/main" id="{0399ADFC-A903-4AE4-9B8F-19216684CF3D}"/>
              </a:ext>
            </a:extLst>
          </p:cNvPr>
          <p:cNvSpPr/>
          <p:nvPr/>
        </p:nvSpPr>
        <p:spPr>
          <a:xfrm>
            <a:off x="10402904" y="1843311"/>
            <a:ext cx="1647342" cy="4226719"/>
          </a:xfrm>
          <a:prstGeom prst="roundRect">
            <a:avLst/>
          </a:prstGeom>
          <a:solidFill>
            <a:srgbClr val="00549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6637BD-CF10-4334-A12B-595D2DA94460}"/>
              </a:ext>
            </a:extLst>
          </p:cNvPr>
          <p:cNvSpPr txBox="1"/>
          <p:nvPr/>
        </p:nvSpPr>
        <p:spPr>
          <a:xfrm>
            <a:off x="10695162" y="3974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권혁재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DA6E78F-9F46-47BD-8CC3-6D2C28F143E3}"/>
              </a:ext>
            </a:extLst>
          </p:cNvPr>
          <p:cNvSpPr/>
          <p:nvPr/>
        </p:nvSpPr>
        <p:spPr>
          <a:xfrm>
            <a:off x="10647636" y="2322671"/>
            <a:ext cx="1244859" cy="12448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8FAACD2-9EE7-405F-BF5D-8D1B03645E18}"/>
              </a:ext>
            </a:extLst>
          </p:cNvPr>
          <p:cNvCxnSpPr/>
          <p:nvPr/>
        </p:nvCxnSpPr>
        <p:spPr>
          <a:xfrm>
            <a:off x="10662744" y="3788224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ADC2573-B2EB-4314-9C4A-B526D9F4A5A6}"/>
              </a:ext>
            </a:extLst>
          </p:cNvPr>
          <p:cNvSpPr txBox="1"/>
          <p:nvPr/>
        </p:nvSpPr>
        <p:spPr>
          <a:xfrm>
            <a:off x="10382576" y="4482003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설비기술연구소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TestShell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Unit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</a:t>
            </a: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및 </a:t>
            </a:r>
            <a:r>
              <a:rPr lang="ko-KR" altLang="en-US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리팩토링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Logger</a:t>
            </a:r>
          </a:p>
        </p:txBody>
      </p:sp>
      <p:pic>
        <p:nvPicPr>
          <p:cNvPr id="56" name="그림 55" descr="businessman에 대한 이미지 검색결과">
            <a:extLst>
              <a:ext uri="{FF2B5EF4-FFF2-40B4-BE49-F238E27FC236}">
                <a16:creationId xmlns:a16="http://schemas.microsoft.com/office/drawing/2014/main" id="{5CC69306-F4C8-48CB-98F5-30C77A15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2707012" y="2403794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 descr="businessman에 대한 이미지 검색결과">
            <a:extLst>
              <a:ext uri="{FF2B5EF4-FFF2-40B4-BE49-F238E27FC236}">
                <a16:creationId xmlns:a16="http://schemas.microsoft.com/office/drawing/2014/main" id="{52031651-66D6-4E1E-A1E7-EE844C0C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4605380" y="2407146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 descr="businessman에 대한 이미지 검색결과">
            <a:extLst>
              <a:ext uri="{FF2B5EF4-FFF2-40B4-BE49-F238E27FC236}">
                <a16:creationId xmlns:a16="http://schemas.microsoft.com/office/drawing/2014/main" id="{5E614F84-0EDB-48C3-94C0-D5F005EB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6687219" y="2388241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 descr="businessman에 대한 이미지 검색결과">
            <a:extLst>
              <a:ext uri="{FF2B5EF4-FFF2-40B4-BE49-F238E27FC236}">
                <a16:creationId xmlns:a16="http://schemas.microsoft.com/office/drawing/2014/main" id="{E38D9BE6-A41F-40E6-BC7B-7FF6ECCB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8783747" y="2403794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 descr="businessman에 대한 이미지 검색결과">
            <a:extLst>
              <a:ext uri="{FF2B5EF4-FFF2-40B4-BE49-F238E27FC236}">
                <a16:creationId xmlns:a16="http://schemas.microsoft.com/office/drawing/2014/main" id="{5A1F5D1C-002E-4C7A-9ECC-80925378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r="20002" b="57434"/>
          <a:stretch>
            <a:fillRect/>
          </a:stretch>
        </p:blipFill>
        <p:spPr bwMode="auto">
          <a:xfrm>
            <a:off x="10706731" y="2403793"/>
            <a:ext cx="1128842" cy="1128842"/>
          </a:xfrm>
          <a:custGeom>
            <a:avLst/>
            <a:gdLst>
              <a:gd name="connsiteX0" fmla="*/ 625370 w 1250740"/>
              <a:gd name="connsiteY0" fmla="*/ 0 h 1250740"/>
              <a:gd name="connsiteX1" fmla="*/ 1250740 w 1250740"/>
              <a:gd name="connsiteY1" fmla="*/ 625370 h 1250740"/>
              <a:gd name="connsiteX2" fmla="*/ 625370 w 1250740"/>
              <a:gd name="connsiteY2" fmla="*/ 1250740 h 1250740"/>
              <a:gd name="connsiteX3" fmla="*/ 0 w 1250740"/>
              <a:gd name="connsiteY3" fmla="*/ 625370 h 1250740"/>
              <a:gd name="connsiteX4" fmla="*/ 625370 w 1250740"/>
              <a:gd name="connsiteY4" fmla="*/ 0 h 125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740" h="1250740">
                <a:moveTo>
                  <a:pt x="625370" y="0"/>
                </a:moveTo>
                <a:cubicBezTo>
                  <a:pt x="970752" y="0"/>
                  <a:pt x="1250740" y="279988"/>
                  <a:pt x="1250740" y="625370"/>
                </a:cubicBezTo>
                <a:cubicBezTo>
                  <a:pt x="1250740" y="970752"/>
                  <a:pt x="970752" y="1250740"/>
                  <a:pt x="625370" y="1250740"/>
                </a:cubicBezTo>
                <a:cubicBezTo>
                  <a:pt x="279988" y="1250740"/>
                  <a:pt x="0" y="970752"/>
                  <a:pt x="0" y="625370"/>
                </a:cubicBezTo>
                <a:cubicBezTo>
                  <a:pt x="0" y="279988"/>
                  <a:pt x="279988" y="0"/>
                  <a:pt x="625370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DCB4C04-FFFD-4392-8AA1-8D7BC36F1715}"/>
              </a:ext>
            </a:extLst>
          </p:cNvPr>
          <p:cNvSpPr txBox="1"/>
          <p:nvPr/>
        </p:nvSpPr>
        <p:spPr>
          <a:xfrm>
            <a:off x="161888" y="4482431"/>
            <a:ext cx="2073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혁신센터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통합시스템혁신그룹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역할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TestShell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기능개발 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(Write)</a:t>
            </a:r>
          </a:p>
          <a:p>
            <a:pPr algn="ctr"/>
            <a:r>
              <a:rPr lang="en-US" altLang="ko-KR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CommandParse</a:t>
            </a:r>
            <a:r>
              <a:rPr lang="en-US" altLang="ko-KR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Runner</a:t>
            </a:r>
          </a:p>
        </p:txBody>
      </p:sp>
    </p:spTree>
    <p:extLst>
      <p:ext uri="{BB962C8B-B14F-4D97-AF65-F5344CB8AC3E}">
        <p14:creationId xmlns:p14="http://schemas.microsoft.com/office/powerpoint/2010/main" val="4235129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Test Shell </a:t>
            </a:r>
            <a:r>
              <a:rPr lang="en-US" altLang="ko-KR" sz="3500" dirty="0"/>
              <a:t>– Command Pattern </a:t>
            </a:r>
            <a:r>
              <a:rPr lang="ko-KR" altLang="en-US" sz="3500" dirty="0"/>
              <a:t>적용</a:t>
            </a:r>
            <a:r>
              <a:rPr lang="en-US" altLang="ko-KR" sz="3500" dirty="0"/>
              <a:t> </a:t>
            </a:r>
            <a:endParaRPr sz="3500" dirty="0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C60A6F14-E139-40EA-8471-9299BD30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" y="1080567"/>
            <a:ext cx="10515600" cy="54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12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Logger</a:t>
            </a:r>
            <a:endParaRPr sz="3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CD5F7-9CD5-438F-8645-1E45A8B4D633}"/>
              </a:ext>
            </a:extLst>
          </p:cNvPr>
          <p:cNvSpPr txBox="1"/>
          <p:nvPr/>
        </p:nvSpPr>
        <p:spPr>
          <a:xfrm>
            <a:off x="187452" y="1844040"/>
            <a:ext cx="11817096" cy="2092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+mj-ea"/>
                <a:ea typeface="+mj-ea"/>
              </a:rPr>
              <a:t>API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highlight>
                  <a:srgbClr val="FFFF00"/>
                </a:highlight>
                <a:latin typeface="+mj-ea"/>
                <a:ea typeface="+mj-ea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write_Log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en-US" altLang="ko-KR" sz="1800" b="1" dirty="0" err="1">
                <a:solidFill>
                  <a:srgbClr val="2B91AF"/>
                </a:solidFill>
                <a:highlight>
                  <a:srgbClr val="FFFF00"/>
                </a:highlight>
                <a:latin typeface="+mj-ea"/>
                <a:ea typeface="+mj-ea"/>
              </a:rPr>
              <a:t>eLoggingOpt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800" b="1" dirty="0" err="1">
                <a:solidFill>
                  <a:srgbClr val="808080"/>
                </a:solidFill>
                <a:highlight>
                  <a:srgbClr val="FFFF00"/>
                </a:highlight>
                <a:latin typeface="+mj-ea"/>
                <a:ea typeface="+mj-ea"/>
              </a:rPr>
              <a:t>loggingOption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1800" b="1" dirty="0">
                <a:solidFill>
                  <a:srgbClr val="2B91AF"/>
                </a:solidFill>
                <a:highlight>
                  <a:srgbClr val="FFFF00"/>
                </a:highlight>
                <a:latin typeface="+mj-ea"/>
                <a:ea typeface="+mj-ea"/>
              </a:rPr>
              <a:t>string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800" b="1" dirty="0" err="1">
                <a:solidFill>
                  <a:srgbClr val="808080"/>
                </a:solidFill>
                <a:highlight>
                  <a:srgbClr val="FFFF00"/>
                </a:highlight>
                <a:latin typeface="+mj-ea"/>
                <a:ea typeface="+mj-ea"/>
              </a:rPr>
              <a:t>functionName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1800" b="1" dirty="0">
                <a:solidFill>
                  <a:srgbClr val="2B91AF"/>
                </a:solidFill>
                <a:highlight>
                  <a:srgbClr val="FFFF00"/>
                </a:highlight>
                <a:latin typeface="+mj-ea"/>
                <a:ea typeface="+mj-ea"/>
              </a:rPr>
              <a:t>string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800" b="1" dirty="0" err="1">
                <a:solidFill>
                  <a:srgbClr val="808080"/>
                </a:solidFill>
                <a:highlight>
                  <a:srgbClr val="FFFF00"/>
                </a:highlight>
                <a:latin typeface="+mj-ea"/>
                <a:ea typeface="+mj-ea"/>
              </a:rPr>
              <a:t>log_detail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en-US" altLang="ko-KR" sz="1800" b="1" dirty="0">
                <a:solidFill>
                  <a:srgbClr val="0000FF"/>
                </a:solidFill>
                <a:highlight>
                  <a:srgbClr val="FFFF00"/>
                </a:highlight>
                <a:latin typeface="+mj-ea"/>
                <a:ea typeface="+mj-ea"/>
              </a:rPr>
              <a:t>bool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800" b="1" dirty="0" err="1">
                <a:solidFill>
                  <a:srgbClr val="808080"/>
                </a:solidFill>
                <a:highlight>
                  <a:srgbClr val="FFFF00"/>
                </a:highlight>
                <a:latin typeface="+mj-ea"/>
                <a:ea typeface="+mj-ea"/>
              </a:rPr>
              <a:t>addEndl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= </a:t>
            </a:r>
            <a:r>
              <a:rPr lang="en-US" altLang="ko-KR" sz="1800" b="1" dirty="0">
                <a:solidFill>
                  <a:srgbClr val="0000FF"/>
                </a:solidFill>
                <a:highlight>
                  <a:srgbClr val="FFFF00"/>
                </a:highlight>
                <a:latin typeface="+mj-ea"/>
                <a:ea typeface="+mj-ea"/>
              </a:rPr>
              <a:t>true</a:t>
            </a:r>
            <a:r>
              <a:rPr lang="en-US" altLang="ko-KR" sz="1800" b="1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)</a:t>
            </a:r>
            <a:b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742950" lvl="1" indent="-285750">
              <a:buFont typeface="돋움체" panose="020B0609000101010101" pitchFamily="49" charset="-127"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loggingOption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: file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 console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file&amp;console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출력 옵션선택</a:t>
            </a:r>
            <a:b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		-&gt; </a:t>
            </a:r>
            <a:r>
              <a:rPr lang="en-US" altLang="ko-KR" dirty="0" err="1">
                <a:solidFill>
                  <a:srgbClr val="2B91AF"/>
                </a:solidFill>
                <a:latin typeface="+mj-ea"/>
                <a:ea typeface="+mj-ea"/>
              </a:rPr>
              <a:t>eLoggingOpt</a:t>
            </a:r>
            <a:r>
              <a:rPr lang="en-US" altLang="ko-KR" dirty="0">
                <a:solidFill>
                  <a:srgbClr val="2B91AF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2F4F4F"/>
                </a:solidFill>
                <a:latin typeface="+mj-ea"/>
                <a:ea typeface="+mj-ea"/>
              </a:rPr>
              <a:t>ALL_PRINT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= 0, </a:t>
            </a:r>
            <a:r>
              <a:rPr lang="en-US" altLang="ko-KR" dirty="0">
                <a:solidFill>
                  <a:srgbClr val="2F4F4F"/>
                </a:solidFill>
                <a:latin typeface="+mj-ea"/>
                <a:ea typeface="+mj-ea"/>
              </a:rPr>
              <a:t>ONLY_FILE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en-US" altLang="ko-KR" dirty="0">
                <a:solidFill>
                  <a:srgbClr val="2F4F4F"/>
                </a:solidFill>
                <a:latin typeface="+mj-ea"/>
                <a:ea typeface="+mj-ea"/>
              </a:rPr>
              <a:t>ONLY_CONSOLE )</a:t>
            </a:r>
          </a:p>
          <a:p>
            <a:pPr marL="742950" lvl="1" indent="-285750">
              <a:buFont typeface="돋움체" panose="020B0609000101010101" pitchFamily="49" charset="-127"/>
              <a:buChar char="-"/>
            </a:pPr>
            <a:r>
              <a:rPr lang="en-US" altLang="ko-KR" dirty="0" err="1">
                <a:latin typeface="+mj-ea"/>
                <a:ea typeface="+mj-ea"/>
              </a:rPr>
              <a:t>functionName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동작하는 </a:t>
            </a:r>
            <a:r>
              <a:rPr lang="en-US" altLang="ko-KR" dirty="0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의 이름 </a:t>
            </a:r>
            <a:r>
              <a:rPr lang="en-US" altLang="ko-KR" dirty="0">
                <a:latin typeface="+mj-ea"/>
                <a:ea typeface="+mj-ea"/>
              </a:rPr>
              <a:t>(API</a:t>
            </a:r>
            <a:r>
              <a:rPr lang="ko-KR" altLang="en-US" dirty="0">
                <a:latin typeface="+mj-ea"/>
                <a:ea typeface="+mj-ea"/>
              </a:rPr>
              <a:t>사용시 </a:t>
            </a:r>
            <a:r>
              <a:rPr lang="en-US" altLang="ko-KR" dirty="0">
                <a:latin typeface="+mj-ea"/>
                <a:ea typeface="+mj-ea"/>
              </a:rPr>
              <a:t>__FUNCTION__ C++ </a:t>
            </a:r>
            <a:r>
              <a:rPr lang="ko-KR" altLang="en-US" dirty="0">
                <a:latin typeface="+mj-ea"/>
                <a:ea typeface="+mj-ea"/>
              </a:rPr>
              <a:t>매크로를 사용하면 좋다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marL="742950" lvl="1" indent="-285750">
              <a:buFont typeface="돋움체" panose="020B0609000101010101" pitchFamily="49" charset="-127"/>
              <a:buChar char="-"/>
            </a:pPr>
            <a:r>
              <a:rPr lang="en-US" altLang="ko-KR" dirty="0" err="1">
                <a:latin typeface="+mj-ea"/>
                <a:ea typeface="+mj-ea"/>
              </a:rPr>
              <a:t>log_detail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실제 </a:t>
            </a:r>
            <a:r>
              <a:rPr lang="en-US" altLang="ko-KR" dirty="0">
                <a:latin typeface="+mj-ea"/>
                <a:ea typeface="+mj-ea"/>
              </a:rPr>
              <a:t>log </a:t>
            </a:r>
            <a:r>
              <a:rPr lang="ko-KR" altLang="en-US" dirty="0">
                <a:latin typeface="+mj-ea"/>
                <a:ea typeface="+mj-ea"/>
              </a:rPr>
              <a:t>내용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buFont typeface="돋움체" panose="020B0609000101010101" pitchFamily="49" charset="-127"/>
              <a:buChar char="-"/>
            </a:pPr>
            <a:r>
              <a:rPr lang="en-US" altLang="ko-KR" dirty="0" err="1">
                <a:latin typeface="+mj-ea"/>
                <a:ea typeface="+mj-ea"/>
              </a:rPr>
              <a:t>addEndl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사용시 줄 띄우기를 빼고 싶은 경우를 위한 옵션 </a:t>
            </a:r>
            <a:r>
              <a:rPr lang="en-US" altLang="ko-KR" dirty="0">
                <a:latin typeface="+mj-ea"/>
                <a:ea typeface="+mj-ea"/>
              </a:rPr>
              <a:t>(default : true)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AFCCD5-AB29-42F6-AA8E-2C79284A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" y="4015289"/>
            <a:ext cx="5832324" cy="2730951"/>
          </a:xfrm>
          <a:prstGeom prst="rect">
            <a:avLst/>
          </a:prstGeom>
        </p:spPr>
      </p:pic>
      <p:sp>
        <p:nvSpPr>
          <p:cNvPr id="14" name="Google Shape;59;p3">
            <a:extLst>
              <a:ext uri="{FF2B5EF4-FFF2-40B4-BE49-F238E27FC236}">
                <a16:creationId xmlns:a16="http://schemas.microsoft.com/office/drawing/2014/main" id="{6819E407-3078-469C-915D-724FC433447A}"/>
              </a:ext>
            </a:extLst>
          </p:cNvPr>
          <p:cNvSpPr txBox="1">
            <a:spLocks/>
          </p:cNvSpPr>
          <p:nvPr/>
        </p:nvSpPr>
        <p:spPr>
          <a:xfrm>
            <a:off x="605980" y="831485"/>
            <a:ext cx="11179620" cy="114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/>
              <a:t> LoggerLib.dll: Logging</a:t>
            </a:r>
            <a:r>
              <a:rPr lang="ko-KR" altLang="en-US" sz="2000" dirty="0"/>
              <a:t> 관련 하여 </a:t>
            </a:r>
            <a:r>
              <a:rPr lang="en-US" altLang="ko-KR" sz="2000" dirty="0"/>
              <a:t>DLL</a:t>
            </a:r>
            <a:r>
              <a:rPr lang="ko-KR" altLang="en-US" sz="2000" dirty="0"/>
              <a:t>로 작성</a:t>
            </a:r>
            <a:r>
              <a:rPr lang="en-US" altLang="ko-KR" sz="2000" dirty="0"/>
              <a:t>, </a:t>
            </a:r>
            <a:r>
              <a:rPr lang="ko-KR" altLang="en-US" sz="2000" dirty="0"/>
              <a:t>동적할당으로 원하는 프로그램에서 </a:t>
            </a:r>
            <a:r>
              <a:rPr lang="en-US" altLang="ko-KR" sz="2000" dirty="0"/>
              <a:t>			         </a:t>
            </a:r>
            <a:r>
              <a:rPr lang="ko-KR" altLang="en-US" sz="2000" dirty="0"/>
              <a:t>사용 가능하도록 개발</a:t>
            </a:r>
            <a:r>
              <a:rPr lang="en-US" altLang="ko-KR" sz="2000" dirty="0"/>
              <a:t> (</a:t>
            </a:r>
            <a:r>
              <a:rPr lang="en-US" altLang="ko-KR" sz="2000" dirty="0" err="1"/>
              <a:t>TestShell</a:t>
            </a:r>
            <a:r>
              <a:rPr lang="en-US" altLang="ko-KR" sz="2000" dirty="0"/>
              <a:t>, SSD </a:t>
            </a:r>
            <a:r>
              <a:rPr lang="ko-KR" altLang="en-US" sz="2000" dirty="0"/>
              <a:t>에서 사용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30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Logger – Singleton Pattern </a:t>
            </a:r>
            <a:r>
              <a:rPr lang="ko-KR" altLang="en-US" sz="3500" dirty="0"/>
              <a:t>적용</a:t>
            </a:r>
            <a:endParaRPr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4EE54-748B-44D1-AA34-5933CD04C4D2}"/>
              </a:ext>
            </a:extLst>
          </p:cNvPr>
          <p:cNvSpPr txBox="1"/>
          <p:nvPr/>
        </p:nvSpPr>
        <p:spPr>
          <a:xfrm>
            <a:off x="7973060" y="1132446"/>
            <a:ext cx="393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b="1" dirty="0"/>
              <a:t>Singleton pattern</a:t>
            </a:r>
            <a:r>
              <a:rPr lang="ko-KR" altLang="en-US" sz="2400" b="1" dirty="0"/>
              <a:t> 적용</a:t>
            </a:r>
            <a:endParaRPr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C53E4-87E5-4B21-BC6A-7392DD558A20}"/>
              </a:ext>
            </a:extLst>
          </p:cNvPr>
          <p:cNvSpPr txBox="1"/>
          <p:nvPr/>
        </p:nvSpPr>
        <p:spPr>
          <a:xfrm>
            <a:off x="7931405" y="1766614"/>
            <a:ext cx="40858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Logger</a:t>
            </a:r>
            <a:r>
              <a:rPr lang="ko-KR" altLang="en-US" sz="2000" dirty="0">
                <a:latin typeface="+mj-ea"/>
                <a:ea typeface="+mj-ea"/>
              </a:rPr>
              <a:t>의 경우 동시 접근 제한 필요</a:t>
            </a:r>
            <a:endParaRPr lang="en-US" altLang="ko-KR" sz="2000" dirty="0">
              <a:latin typeface="+mj-ea"/>
              <a:ea typeface="+mj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en-US" altLang="ko-KR" sz="2000" dirty="0">
                <a:latin typeface="+mj-ea"/>
                <a:ea typeface="+mj-ea"/>
              </a:rPr>
              <a:t>File </a:t>
            </a:r>
            <a:r>
              <a:rPr lang="ko-KR" altLang="en-US" sz="2000" dirty="0">
                <a:latin typeface="+mj-ea"/>
                <a:ea typeface="+mj-ea"/>
              </a:rPr>
              <a:t>중복 접근 제한</a:t>
            </a:r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Logger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class</a:t>
            </a:r>
            <a:r>
              <a:rPr lang="ko-KR" altLang="en-US" sz="2000" dirty="0">
                <a:latin typeface="+mj-ea"/>
                <a:ea typeface="+mj-ea"/>
              </a:rPr>
              <a:t>의 생성자 및 복사 생성 제한 필요</a:t>
            </a:r>
            <a:endParaRPr lang="en-US" altLang="ko-KR" sz="2000" dirty="0">
              <a:latin typeface="+mj-ea"/>
              <a:ea typeface="+mj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latin typeface="+mj-ea"/>
                <a:ea typeface="+mj-ea"/>
              </a:rPr>
              <a:t>복사 생성 및 참조 생성으로 변경 되면 안 됨</a:t>
            </a:r>
            <a:endParaRPr lang="en-US" altLang="ko-KR" sz="2000" dirty="0">
              <a:latin typeface="+mj-ea"/>
              <a:ea typeface="+mj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en-US" altLang="ko-KR" sz="2000" dirty="0">
                <a:latin typeface="+mj-ea"/>
                <a:ea typeface="+mj-ea"/>
              </a:rPr>
              <a:t>private </a:t>
            </a:r>
            <a:r>
              <a:rPr lang="ko-KR" altLang="en-US" sz="2000" dirty="0">
                <a:latin typeface="+mj-ea"/>
                <a:ea typeface="+mj-ea"/>
              </a:rPr>
              <a:t>처리</a:t>
            </a:r>
            <a:endParaRPr lang="en-US" altLang="ko-KR" sz="2000" dirty="0">
              <a:latin typeface="+mj-ea"/>
              <a:ea typeface="+mj-ea"/>
            </a:endParaRPr>
          </a:p>
          <a:p>
            <a:pPr marL="742950" lvl="1" indent="-285750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latin typeface="+mj-ea"/>
                <a:ea typeface="+mj-ea"/>
              </a:rPr>
              <a:t>복사 및 참조 생성자 </a:t>
            </a:r>
            <a:r>
              <a:rPr lang="en-US" altLang="ko-KR" sz="2000" dirty="0">
                <a:latin typeface="+mj-ea"/>
                <a:ea typeface="+mj-ea"/>
              </a:rPr>
              <a:t>delete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064468-1F02-47B9-948E-C13EF683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1038277"/>
            <a:ext cx="7204278" cy="57045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59161-184F-44A8-AC0B-D86D792125B0}"/>
              </a:ext>
            </a:extLst>
          </p:cNvPr>
          <p:cNvSpPr/>
          <p:nvPr/>
        </p:nvSpPr>
        <p:spPr>
          <a:xfrm>
            <a:off x="301752" y="2998089"/>
            <a:ext cx="3154680" cy="11338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24EC0B-9E89-4312-95E5-559C9E28C494}"/>
              </a:ext>
            </a:extLst>
          </p:cNvPr>
          <p:cNvSpPr/>
          <p:nvPr/>
        </p:nvSpPr>
        <p:spPr>
          <a:xfrm>
            <a:off x="374904" y="1599057"/>
            <a:ext cx="2249424" cy="630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0498A-EFDD-446B-A004-D51BD3AF9615}"/>
              </a:ext>
            </a:extLst>
          </p:cNvPr>
          <p:cNvSpPr txBox="1"/>
          <p:nvPr/>
        </p:nvSpPr>
        <p:spPr>
          <a:xfrm>
            <a:off x="2612170" y="1386959"/>
            <a:ext cx="457200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D108A-4431-4AE1-A3E3-7DF54F368BD6}"/>
              </a:ext>
            </a:extLst>
          </p:cNvPr>
          <p:cNvSpPr txBox="1"/>
          <p:nvPr/>
        </p:nvSpPr>
        <p:spPr>
          <a:xfrm>
            <a:off x="3456432" y="2806065"/>
            <a:ext cx="457200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772056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Logger – Logger </a:t>
            </a:r>
            <a:r>
              <a:rPr lang="ko-KR" altLang="en-US" sz="3500" dirty="0"/>
              <a:t>생성</a:t>
            </a:r>
            <a:endParaRPr sz="3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C425E4-0B13-42E9-B8D9-84C20FAE7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45"/>
          <a:stretch/>
        </p:blipFill>
        <p:spPr>
          <a:xfrm>
            <a:off x="941059" y="4288423"/>
            <a:ext cx="3531129" cy="1787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5C3E6E-5108-42E6-966E-411B5689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180" y="4288423"/>
            <a:ext cx="2462115" cy="1036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EDB27D-77DD-45CE-B448-BD2C1B40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287" y="4288423"/>
            <a:ext cx="3316176" cy="9175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039B68-E21B-46FA-90BD-2DC8AC033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93" y="1275940"/>
            <a:ext cx="4642572" cy="1787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AEBF0F-FEED-4235-83CA-EA5A8D2D7D43}"/>
              </a:ext>
            </a:extLst>
          </p:cNvPr>
          <p:cNvSpPr txBox="1"/>
          <p:nvPr/>
        </p:nvSpPr>
        <p:spPr>
          <a:xfrm>
            <a:off x="5493390" y="1465980"/>
            <a:ext cx="5422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highlight>
                  <a:srgbClr val="FFFF00"/>
                </a:highlight>
              </a:rPr>
              <a:t>Log Path : [</a:t>
            </a:r>
            <a:r>
              <a:rPr lang="ko-KR" altLang="en-US" sz="1400" b="1" dirty="0">
                <a:highlight>
                  <a:srgbClr val="FFFF00"/>
                </a:highlight>
              </a:rPr>
              <a:t>실행파일</a:t>
            </a:r>
            <a:r>
              <a:rPr lang="en-US" altLang="ko-KR" sz="1400" b="1" dirty="0">
                <a:highlight>
                  <a:srgbClr val="FFFF00"/>
                </a:highlight>
              </a:rPr>
              <a:t>path]\log\[</a:t>
            </a:r>
            <a:r>
              <a:rPr lang="en-US" altLang="ko-KR" sz="1400" b="1" dirty="0" err="1">
                <a:highlight>
                  <a:srgbClr val="FFFF00"/>
                </a:highlight>
              </a:rPr>
              <a:t>processName</a:t>
            </a:r>
            <a:r>
              <a:rPr lang="en-US" altLang="ko-KR" sz="1400" b="1" dirty="0">
                <a:highlight>
                  <a:srgbClr val="FFFF00"/>
                </a:highlight>
              </a:rPr>
              <a:t>]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Logger</a:t>
            </a:r>
            <a:r>
              <a:rPr lang="ko-KR" altLang="en-US" sz="1400" dirty="0"/>
              <a:t> </a:t>
            </a:r>
            <a:r>
              <a:rPr lang="en-US" altLang="ko-KR" sz="1400" dirty="0"/>
              <a:t>instance</a:t>
            </a:r>
            <a:r>
              <a:rPr lang="ko-KR" altLang="en-US" sz="1400" dirty="0"/>
              <a:t>가 생성 될 때</a:t>
            </a:r>
            <a:r>
              <a:rPr lang="en-US" altLang="ko-KR" sz="1400" dirty="0"/>
              <a:t>, </a:t>
            </a:r>
            <a:r>
              <a:rPr lang="ko-KR" altLang="en-US" sz="1400" dirty="0"/>
              <a:t>생성을 하는 부모의 </a:t>
            </a:r>
            <a:r>
              <a:rPr lang="en-US" altLang="ko-KR" sz="1400" dirty="0"/>
              <a:t>Process</a:t>
            </a:r>
            <a:r>
              <a:rPr lang="ko-KR" altLang="en-US" sz="1400" dirty="0"/>
              <a:t>의 정보로 </a:t>
            </a:r>
            <a:r>
              <a:rPr lang="en-US" altLang="ko-KR" sz="1400" dirty="0"/>
              <a:t>Log Dir </a:t>
            </a:r>
            <a:r>
              <a:rPr lang="ko-KR" altLang="en-US" sz="1400" dirty="0"/>
              <a:t>정보를 만듦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-&gt; </a:t>
            </a:r>
            <a:r>
              <a:rPr lang="ko-KR" altLang="en-US" sz="1400" dirty="0"/>
              <a:t>각 </a:t>
            </a:r>
            <a:r>
              <a:rPr lang="en-US" altLang="ko-KR" sz="1400" dirty="0"/>
              <a:t>Process </a:t>
            </a:r>
            <a:r>
              <a:rPr lang="ko-KR" altLang="en-US" sz="1400" dirty="0"/>
              <a:t>별 </a:t>
            </a:r>
            <a:r>
              <a:rPr lang="en-US" altLang="ko-KR" sz="1400" dirty="0"/>
              <a:t>Log </a:t>
            </a:r>
            <a:r>
              <a:rPr lang="ko-KR" altLang="en-US" sz="1400" dirty="0"/>
              <a:t>폴더를 만들기 위해</a:t>
            </a:r>
            <a:r>
              <a:rPr lang="en-US" altLang="ko-KR" sz="14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009FE-E1B5-4B74-B344-24F030DAE4AB}"/>
              </a:ext>
            </a:extLst>
          </p:cNvPr>
          <p:cNvSpPr/>
          <p:nvPr/>
        </p:nvSpPr>
        <p:spPr>
          <a:xfrm>
            <a:off x="673607" y="3941064"/>
            <a:ext cx="11120649" cy="246888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Logger – Log </a:t>
            </a:r>
            <a:r>
              <a:rPr lang="ko-KR" altLang="en-US" sz="3500" dirty="0"/>
              <a:t>파일 생성 및 기록</a:t>
            </a:r>
            <a:endParaRPr sz="35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9292E8A-B00B-4A10-8C9B-FA13D5A5E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" y="1429115"/>
            <a:ext cx="2798065" cy="209436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3522A0E-43C2-4851-B42F-F7E50DBBC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318" y="1104290"/>
            <a:ext cx="3496163" cy="138131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C6FDD7-C1FD-418D-B7E3-56763146CBC2}"/>
              </a:ext>
            </a:extLst>
          </p:cNvPr>
          <p:cNvSpPr/>
          <p:nvPr/>
        </p:nvSpPr>
        <p:spPr>
          <a:xfrm>
            <a:off x="461897" y="1849223"/>
            <a:ext cx="1353994" cy="186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1C2767F-4149-445B-8950-E33C5B7081DD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1815891" y="1794949"/>
            <a:ext cx="4705427" cy="14753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0311F8-F2D4-401D-B7CA-FF78066DF683}"/>
              </a:ext>
            </a:extLst>
          </p:cNvPr>
          <p:cNvSpPr/>
          <p:nvPr/>
        </p:nvSpPr>
        <p:spPr>
          <a:xfrm>
            <a:off x="461896" y="2173692"/>
            <a:ext cx="2490969" cy="910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00ACA0-62F3-468F-B7DE-83065A758BE2}"/>
              </a:ext>
            </a:extLst>
          </p:cNvPr>
          <p:cNvSpPr txBox="1"/>
          <p:nvPr/>
        </p:nvSpPr>
        <p:spPr>
          <a:xfrm>
            <a:off x="3109908" y="1259518"/>
            <a:ext cx="305850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/>
              <a:t>① </a:t>
            </a:r>
            <a:r>
              <a:rPr lang="en-US" altLang="ko-KR" sz="1200" dirty="0"/>
              <a:t>Log </a:t>
            </a:r>
            <a:r>
              <a:rPr lang="ko-KR" altLang="en-US" sz="1200" dirty="0"/>
              <a:t>폴더 존재 여부 체크</a:t>
            </a:r>
            <a:endParaRPr lang="en-US" altLang="ko-KR" sz="1200" dirty="0"/>
          </a:p>
          <a:p>
            <a:pPr lvl="1"/>
            <a:r>
              <a:rPr lang="en-US" altLang="ko-KR" sz="1200" dirty="0"/>
              <a:t>- </a:t>
            </a:r>
            <a:r>
              <a:rPr lang="ko-KR" altLang="en-US" sz="1200" dirty="0"/>
              <a:t>폴더 </a:t>
            </a:r>
            <a:r>
              <a:rPr lang="ko-KR" altLang="en-US" sz="1200" dirty="0" err="1"/>
              <a:t>미존재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폴더 생성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B57CC-FF86-453C-B49B-DEA756290B33}"/>
              </a:ext>
            </a:extLst>
          </p:cNvPr>
          <p:cNvSpPr txBox="1"/>
          <p:nvPr/>
        </p:nvSpPr>
        <p:spPr>
          <a:xfrm>
            <a:off x="3109907" y="2094635"/>
            <a:ext cx="305850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/>
              <a:t>②</a:t>
            </a:r>
            <a:r>
              <a:rPr lang="ko-KR" altLang="en-US" sz="1200" dirty="0"/>
              <a:t> 파일에 </a:t>
            </a:r>
            <a:r>
              <a:rPr lang="en-US" altLang="ko-KR" sz="1200" dirty="0"/>
              <a:t>log write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09ABE2-AB81-4291-83B2-32E1321A89A7}"/>
              </a:ext>
            </a:extLst>
          </p:cNvPr>
          <p:cNvSpPr/>
          <p:nvPr/>
        </p:nvSpPr>
        <p:spPr>
          <a:xfrm>
            <a:off x="461896" y="3186033"/>
            <a:ext cx="1938271" cy="186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F9AD5EF-E1D0-4B2E-B522-A66F2794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57" y="3890068"/>
            <a:ext cx="3954656" cy="1536622"/>
          </a:xfrm>
          <a:prstGeom prst="rect">
            <a:avLst/>
          </a:prstGeom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DC2ED85-5B84-4FE5-8FAC-42215C0077D7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16200000" flipH="1">
            <a:off x="1744946" y="3058629"/>
            <a:ext cx="517524" cy="11453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083AFD-55D0-4984-8AD7-CDD160A68E99}"/>
              </a:ext>
            </a:extLst>
          </p:cNvPr>
          <p:cNvSpPr txBox="1"/>
          <p:nvPr/>
        </p:nvSpPr>
        <p:spPr>
          <a:xfrm>
            <a:off x="3109908" y="3123427"/>
            <a:ext cx="527135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/>
              <a:t>③</a:t>
            </a:r>
            <a:r>
              <a:rPr lang="ko-KR" altLang="en-US" sz="1200" dirty="0"/>
              <a:t> 파일 사이즈 체크 </a:t>
            </a:r>
            <a:r>
              <a:rPr lang="en-US" altLang="ko-KR" sz="1200" dirty="0"/>
              <a:t>(10kb)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10kb</a:t>
            </a:r>
            <a:r>
              <a:rPr lang="ko-KR" altLang="en-US" sz="1200" dirty="0"/>
              <a:t>가 넘으면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untill</a:t>
            </a:r>
            <a:r>
              <a:rPr lang="en-US" altLang="ko-KR" sz="1200" dirty="0"/>
              <a:t>_</a:t>
            </a:r>
            <a:r>
              <a:rPr lang="ko-KR" altLang="en-US" sz="1200" dirty="0"/>
              <a:t>시간</a:t>
            </a:r>
            <a:r>
              <a:rPr lang="en-US" altLang="ko-KR" sz="1200" dirty="0"/>
              <a:t>”</a:t>
            </a:r>
            <a:r>
              <a:rPr lang="ko-KR" altLang="en-US" sz="1200" dirty="0"/>
              <a:t>으로 파일 </a:t>
            </a:r>
            <a:r>
              <a:rPr lang="en-US" altLang="ko-KR" sz="1200" dirty="0"/>
              <a:t>name </a:t>
            </a:r>
            <a:r>
              <a:rPr lang="ko-KR" altLang="en-US" sz="1200" dirty="0"/>
              <a:t>변경</a:t>
            </a:r>
            <a:endParaRPr lang="en-US" altLang="ko-KR" sz="1200" dirty="0"/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Untill</a:t>
            </a:r>
            <a:r>
              <a:rPr lang="en-US" altLang="ko-KR" sz="1200" dirty="0"/>
              <a:t> </a:t>
            </a:r>
            <a:r>
              <a:rPr lang="ko-KR" altLang="en-US" sz="1200" dirty="0"/>
              <a:t>파일이 이미 존재하면 해당 파일은 </a:t>
            </a:r>
            <a:r>
              <a:rPr lang="en-US" altLang="ko-KR" sz="1200" dirty="0"/>
              <a:t>zip</a:t>
            </a:r>
            <a:r>
              <a:rPr lang="ko-KR" altLang="en-US" sz="1200" dirty="0"/>
              <a:t>으로 변경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F176732-160F-4686-9BA8-397623561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832" y="2699874"/>
            <a:ext cx="3316176" cy="91751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4DEBA43-09C4-4E5F-84D7-DA6D3C34A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560" y="3887498"/>
            <a:ext cx="3045516" cy="161495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E4DD47A-2D6F-4FCE-A1F9-183107195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923" y="3887498"/>
            <a:ext cx="3298622" cy="161495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C262066-D416-46B7-BDBE-B5BBDF76B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948" y="5566456"/>
            <a:ext cx="3348629" cy="1172672"/>
          </a:xfrm>
          <a:prstGeom prst="rect">
            <a:avLst/>
          </a:prstGeom>
        </p:spPr>
      </p:pic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96F6A6D-E0F2-44D8-9C70-8185B2791D01}"/>
              </a:ext>
            </a:extLst>
          </p:cNvPr>
          <p:cNvCxnSpPr>
            <a:cxnSpLocks/>
            <a:stCxn id="54" idx="3"/>
            <a:endCxn id="49" idx="1"/>
          </p:cNvCxnSpPr>
          <p:nvPr/>
        </p:nvCxnSpPr>
        <p:spPr>
          <a:xfrm flipV="1">
            <a:off x="2645845" y="4694973"/>
            <a:ext cx="2352715" cy="10798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A5B59314-1BD1-4F7B-B2B1-084728B89D12}"/>
              </a:ext>
            </a:extLst>
          </p:cNvPr>
          <p:cNvCxnSpPr>
            <a:cxnSpLocks/>
            <a:stCxn id="57" idx="3"/>
            <a:endCxn id="50" idx="1"/>
          </p:cNvCxnSpPr>
          <p:nvPr/>
        </p:nvCxnSpPr>
        <p:spPr>
          <a:xfrm flipV="1">
            <a:off x="6919964" y="4694973"/>
            <a:ext cx="1568959" cy="19796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F8F1686-3F72-45A6-9868-FA1685CB6FDC}"/>
              </a:ext>
            </a:extLst>
          </p:cNvPr>
          <p:cNvSpPr/>
          <p:nvPr/>
        </p:nvSpPr>
        <p:spPr>
          <a:xfrm>
            <a:off x="1021238" y="4694954"/>
            <a:ext cx="1624607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A4426F3-A30B-44FB-BFED-A3BE2276AA62}"/>
              </a:ext>
            </a:extLst>
          </p:cNvPr>
          <p:cNvSpPr/>
          <p:nvPr/>
        </p:nvSpPr>
        <p:spPr>
          <a:xfrm>
            <a:off x="1021238" y="4976361"/>
            <a:ext cx="1859122" cy="214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C4285C6-15A1-46FF-A09D-1B699445F860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>
            <a:off x="2880360" y="5083616"/>
            <a:ext cx="2129588" cy="106917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676CFA3-88A2-4828-822F-632F94A15263}"/>
              </a:ext>
            </a:extLst>
          </p:cNvPr>
          <p:cNvSpPr/>
          <p:nvPr/>
        </p:nvSpPr>
        <p:spPr>
          <a:xfrm>
            <a:off x="5502710" y="4785502"/>
            <a:ext cx="1417254" cy="214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3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4EF12-6A3C-4198-90FE-AE81F061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Runner</a:t>
            </a:r>
            <a:endParaRPr lang="ko-KR" altLang="en-US" dirty="0"/>
          </a:p>
        </p:txBody>
      </p:sp>
      <p:sp>
        <p:nvSpPr>
          <p:cNvPr id="4" name="Google Shape;59;p3">
            <a:extLst>
              <a:ext uri="{FF2B5EF4-FFF2-40B4-BE49-F238E27FC236}">
                <a16:creationId xmlns:a16="http://schemas.microsoft.com/office/drawing/2014/main" id="{BC8762E2-2467-469A-8FC1-F604E4856A52}"/>
              </a:ext>
            </a:extLst>
          </p:cNvPr>
          <p:cNvSpPr txBox="1">
            <a:spLocks/>
          </p:cNvSpPr>
          <p:nvPr/>
        </p:nvSpPr>
        <p:spPr>
          <a:xfrm>
            <a:off x="605980" y="752132"/>
            <a:ext cx="11179620" cy="114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/>
              <a:t>미리 제작한 </a:t>
            </a:r>
            <a:r>
              <a:rPr lang="en-US" altLang="ko-KR" sz="1800" dirty="0"/>
              <a:t>Test Scenario </a:t>
            </a:r>
            <a:r>
              <a:rPr lang="ko-KR" altLang="en-US" sz="1800" dirty="0"/>
              <a:t>를 한 </a:t>
            </a:r>
            <a:r>
              <a:rPr lang="en-US" altLang="ko-KR" sz="1800" dirty="0"/>
              <a:t>Text File 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모아 순차적으로 수행하는 기능 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BBE24F-0EEF-42BD-971E-A73F8AE2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5"/>
          <a:stretch/>
        </p:blipFill>
        <p:spPr>
          <a:xfrm>
            <a:off x="320230" y="1592406"/>
            <a:ext cx="6132693" cy="4016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F28816-A9CE-4FC6-BFD5-04441D05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23" y="1592406"/>
            <a:ext cx="5739077" cy="264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6005E-553A-4784-8BEA-3406BE906FC5}"/>
              </a:ext>
            </a:extLst>
          </p:cNvPr>
          <p:cNvSpPr txBox="1"/>
          <p:nvPr/>
        </p:nvSpPr>
        <p:spPr>
          <a:xfrm>
            <a:off x="6652948" y="4651894"/>
            <a:ext cx="4668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Test Scenario </a:t>
            </a:r>
            <a:r>
              <a:rPr lang="ko-KR" altLang="en-US" sz="2000" dirty="0">
                <a:latin typeface="+mj-ea"/>
                <a:ea typeface="+mj-ea"/>
              </a:rPr>
              <a:t>추가하여 </a:t>
            </a:r>
            <a:r>
              <a:rPr lang="en-US" altLang="ko-KR" sz="2000" dirty="0">
                <a:latin typeface="+mj-ea"/>
                <a:ea typeface="+mj-ea"/>
              </a:rPr>
              <a:t>Text file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-&gt; </a:t>
            </a:r>
            <a:r>
              <a:rPr lang="ko-KR" altLang="en-US" sz="2000" dirty="0">
                <a:latin typeface="+mj-ea"/>
                <a:ea typeface="+mj-ea"/>
              </a:rPr>
              <a:t>시나리오 </a:t>
            </a:r>
            <a:r>
              <a:rPr lang="en-US" altLang="ko-KR" sz="2000" dirty="0">
                <a:latin typeface="+mj-ea"/>
                <a:ea typeface="+mj-ea"/>
              </a:rPr>
              <a:t>Script </a:t>
            </a:r>
            <a:r>
              <a:rPr lang="ko-KR" altLang="en-US" sz="2000" dirty="0">
                <a:latin typeface="+mj-ea"/>
                <a:ea typeface="+mj-ea"/>
              </a:rPr>
              <a:t>형식으로 변경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8C7181-6E15-4C26-BCD2-218AC2F5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6" y="5778170"/>
            <a:ext cx="4610500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시나리오 </a:t>
            </a:r>
            <a:r>
              <a:rPr lang="ko-KR" altLang="en-US" dirty="0" err="1"/>
              <a:t>추가시</a:t>
            </a:r>
            <a:r>
              <a:rPr lang="en-US" altLang="ko-KR" dirty="0"/>
              <a:t>, </a:t>
            </a:r>
            <a:r>
              <a:rPr lang="ko-KR" altLang="en-US" dirty="0" err="1"/>
              <a:t>재빌드</a:t>
            </a:r>
            <a:r>
              <a:rPr lang="ko-KR" altLang="en-US" dirty="0"/>
              <a:t> 이슈 해결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TC </a:t>
            </a:r>
            <a:r>
              <a:rPr lang="ko-KR" altLang="en-US" dirty="0" err="1"/>
              <a:t>추가시</a:t>
            </a:r>
            <a:r>
              <a:rPr lang="ko-KR" altLang="en-US" dirty="0"/>
              <a:t> </a:t>
            </a:r>
            <a:r>
              <a:rPr lang="ko-KR" altLang="en-US" dirty="0" err="1"/>
              <a:t>재빌드</a:t>
            </a:r>
            <a:r>
              <a:rPr lang="ko-KR" altLang="en-US" dirty="0"/>
              <a:t> 이슈 해결을 위한 방안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arenR"/>
            </a:pPr>
            <a:r>
              <a:rPr lang="en-US" altLang="ko-KR" dirty="0"/>
              <a:t>Shared library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</a:t>
            </a:r>
            <a:r>
              <a:rPr lang="ko-KR" altLang="en-US" dirty="0"/>
              <a:t> 장점 </a:t>
            </a:r>
            <a:r>
              <a:rPr lang="en-US" altLang="ko-KR" dirty="0"/>
              <a:t>: </a:t>
            </a:r>
            <a:r>
              <a:rPr lang="ko-KR" altLang="en-US" dirty="0"/>
              <a:t>복잡한 </a:t>
            </a:r>
            <a:r>
              <a:rPr lang="en-US" altLang="ko-KR" dirty="0"/>
              <a:t>scenario</a:t>
            </a:r>
            <a:r>
              <a:rPr lang="ko-KR" altLang="en-US" dirty="0"/>
              <a:t>도 코드로 구현 가능</a:t>
            </a: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각각의 </a:t>
            </a:r>
            <a:r>
              <a:rPr lang="en-US" altLang="ko-KR" dirty="0"/>
              <a:t>TC</a:t>
            </a:r>
            <a:r>
              <a:rPr lang="ko-KR" altLang="en-US" dirty="0"/>
              <a:t>에 대한 </a:t>
            </a:r>
            <a:r>
              <a:rPr lang="en-US" altLang="ko-KR" dirty="0"/>
              <a:t>compile </a:t>
            </a:r>
            <a:r>
              <a:rPr lang="ko-KR" altLang="en-US" dirty="0"/>
              <a:t>필요</a:t>
            </a:r>
            <a:r>
              <a:rPr lang="en-US" altLang="ko-KR" dirty="0"/>
              <a:t>.</a:t>
            </a:r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arenR"/>
            </a:pP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arenR"/>
            </a:pP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2) Test</a:t>
            </a:r>
            <a:r>
              <a:rPr lang="ko-KR" altLang="en-US" b="1" dirty="0"/>
              <a:t> </a:t>
            </a:r>
            <a:r>
              <a:rPr lang="en-US" altLang="ko-KR" b="1" dirty="0"/>
              <a:t>script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- </a:t>
            </a:r>
            <a:r>
              <a:rPr lang="ko-KR" altLang="en-US" b="1" dirty="0"/>
              <a:t>장점 </a:t>
            </a:r>
            <a:r>
              <a:rPr lang="en-US" altLang="ko-KR" b="1" dirty="0"/>
              <a:t>: </a:t>
            </a:r>
            <a:r>
              <a:rPr lang="en-US" altLang="ko-KR" b="1" dirty="0" err="1"/>
              <a:t>TestCode</a:t>
            </a:r>
            <a:r>
              <a:rPr lang="ko-KR" altLang="en-US" b="1" dirty="0"/>
              <a:t>를 위한 개발환경 </a:t>
            </a:r>
            <a:r>
              <a:rPr lang="en-US" altLang="ko-KR" b="1" dirty="0"/>
              <a:t>setup, compile </a:t>
            </a:r>
            <a:r>
              <a:rPr lang="ko-KR" altLang="en-US" b="1" dirty="0"/>
              <a:t>필요 없음</a:t>
            </a:r>
            <a:r>
              <a:rPr lang="en-US" altLang="ko-KR" b="1" dirty="0"/>
              <a:t>,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- </a:t>
            </a:r>
            <a:r>
              <a:rPr lang="ko-KR" altLang="en-US" b="1" dirty="0"/>
              <a:t>단점 </a:t>
            </a:r>
            <a:r>
              <a:rPr lang="en-US" altLang="ko-KR" b="1" dirty="0"/>
              <a:t>: script</a:t>
            </a:r>
            <a:r>
              <a:rPr lang="ko-KR" altLang="en-US" b="1" dirty="0"/>
              <a:t>의 </a:t>
            </a:r>
            <a:r>
              <a:rPr lang="en-US" altLang="ko-KR" b="1" dirty="0"/>
              <a:t>format</a:t>
            </a:r>
            <a:r>
              <a:rPr lang="ko-KR" altLang="en-US" b="1" dirty="0"/>
              <a:t>에 대한 이해 필요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Script(Directory </a:t>
            </a:r>
            <a:r>
              <a:rPr lang="ko-KR" altLang="en-US" dirty="0"/>
              <a:t>구조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146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b="1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- testcases : test script</a:t>
            </a:r>
            <a:r>
              <a:rPr lang="ko-KR" altLang="en-US" b="1" dirty="0"/>
              <a:t>와 </a:t>
            </a:r>
            <a:r>
              <a:rPr lang="en-US" altLang="ko-KR" b="1" dirty="0"/>
              <a:t>expected</a:t>
            </a:r>
            <a:r>
              <a:rPr lang="ko-KR" altLang="en-US" b="1" dirty="0"/>
              <a:t>값들로 구성됨</a:t>
            </a:r>
            <a:r>
              <a:rPr lang="en-US" altLang="ko-KR" b="1" dirty="0"/>
              <a:t>. 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- testsuite : testcase</a:t>
            </a:r>
            <a:r>
              <a:rPr lang="ko-KR" altLang="en-US" b="1" dirty="0"/>
              <a:t>들을 목적에 따라 </a:t>
            </a:r>
            <a:r>
              <a:rPr lang="en-US" altLang="ko-KR" b="1" dirty="0"/>
              <a:t>group </a:t>
            </a:r>
            <a:r>
              <a:rPr lang="ko-KR" altLang="en-US" b="1" dirty="0"/>
              <a:t>형태로 묶음</a:t>
            </a:r>
            <a:r>
              <a:rPr lang="en-US" altLang="ko-KR" b="1" dirty="0"/>
              <a:t>. 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261A76-B6C3-4743-B8BA-06CFF7816422}"/>
              </a:ext>
            </a:extLst>
          </p:cNvPr>
          <p:cNvSpPr/>
          <p:nvPr/>
        </p:nvSpPr>
        <p:spPr>
          <a:xfrm>
            <a:off x="4624155" y="3792779"/>
            <a:ext cx="1696825" cy="4242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TestShell Home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B21220-C26D-4641-A150-6D8B0C9019F9}"/>
              </a:ext>
            </a:extLst>
          </p:cNvPr>
          <p:cNvSpPr/>
          <p:nvPr/>
        </p:nvSpPr>
        <p:spPr>
          <a:xfrm>
            <a:off x="3304475" y="4588677"/>
            <a:ext cx="1696825" cy="4242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testcases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E4CE51-FDAC-4F55-B885-E59FA6123662}"/>
              </a:ext>
            </a:extLst>
          </p:cNvPr>
          <p:cNvSpPr/>
          <p:nvPr/>
        </p:nvSpPr>
        <p:spPr>
          <a:xfrm>
            <a:off x="5890565" y="4588677"/>
            <a:ext cx="1696825" cy="4242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testsuite</a:t>
            </a:r>
            <a:endParaRPr lang="ko-KR" altLang="en-US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6B3AB4C-815F-4F30-AA40-B028C135DAD6}"/>
              </a:ext>
            </a:extLst>
          </p:cNvPr>
          <p:cNvCxnSpPr>
            <a:stCxn id="2" idx="2"/>
            <a:endCxn id="8" idx="0"/>
          </p:cNvCxnSpPr>
          <p:nvPr/>
        </p:nvCxnSpPr>
        <p:spPr>
          <a:xfrm rot="5400000">
            <a:off x="4626883" y="3742991"/>
            <a:ext cx="371691" cy="131968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27B9778-A3E0-4E6D-9D64-F6638E853030}"/>
              </a:ext>
            </a:extLst>
          </p:cNvPr>
          <p:cNvCxnSpPr>
            <a:stCxn id="2" idx="2"/>
            <a:endCxn id="9" idx="0"/>
          </p:cNvCxnSpPr>
          <p:nvPr/>
        </p:nvCxnSpPr>
        <p:spPr>
          <a:xfrm rot="16200000" flipH="1">
            <a:off x="5919928" y="3769626"/>
            <a:ext cx="371691" cy="126641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9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Script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184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7200" b="1" dirty="0"/>
              <a:t>1. Script file format : JSON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format</a:t>
            </a:r>
            <a:r>
              <a:rPr lang="ko-KR" altLang="en-US" sz="7200" b="1" dirty="0"/>
              <a:t>형식을 이용해서 </a:t>
            </a:r>
            <a:r>
              <a:rPr lang="en-US" altLang="ko-KR" sz="7200" b="1" dirty="0"/>
              <a:t>TC</a:t>
            </a:r>
            <a:r>
              <a:rPr lang="ko-KR" altLang="en-US" sz="7200" b="1" dirty="0"/>
              <a:t>의 </a:t>
            </a:r>
            <a:r>
              <a:rPr lang="en-US" altLang="ko-KR" sz="7200" b="1" dirty="0"/>
              <a:t>script</a:t>
            </a:r>
            <a:r>
              <a:rPr lang="ko-KR" altLang="en-US" sz="7200" b="1" dirty="0"/>
              <a:t>를 추가함</a:t>
            </a:r>
            <a:r>
              <a:rPr lang="en-US" altLang="ko-KR" sz="7200" b="1" dirty="0"/>
              <a:t>. </a:t>
            </a:r>
          </a:p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7200" b="1" dirty="0"/>
              <a:t> - open source</a:t>
            </a:r>
            <a:r>
              <a:rPr lang="ko-KR" altLang="en-US" sz="7200" b="1" dirty="0"/>
              <a:t>로 제공되는 </a:t>
            </a:r>
            <a:r>
              <a:rPr lang="en-US" altLang="ko-KR" sz="7200" b="1" dirty="0"/>
              <a:t>parser</a:t>
            </a:r>
            <a:r>
              <a:rPr lang="ko-KR" altLang="en-US" sz="7200" b="1" dirty="0"/>
              <a:t>를 사용할 수 있고 확장성이 높음</a:t>
            </a:r>
            <a:r>
              <a:rPr lang="en-US" altLang="ko-KR" sz="7200" b="1" dirty="0"/>
              <a:t>.</a:t>
            </a:r>
          </a:p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7200" b="1" dirty="0"/>
          </a:p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7200" b="1" dirty="0"/>
              <a:t>2. TC</a:t>
            </a:r>
            <a:r>
              <a:rPr lang="ko-KR" altLang="en-US" sz="7200" b="1" dirty="0"/>
              <a:t>의 </a:t>
            </a:r>
            <a:r>
              <a:rPr lang="en-US" altLang="ko-KR" sz="7200" b="1" dirty="0"/>
              <a:t>script</a:t>
            </a:r>
            <a:r>
              <a:rPr lang="ko-KR" altLang="en-US" sz="7200" b="1" dirty="0"/>
              <a:t>를 </a:t>
            </a:r>
            <a:r>
              <a:rPr lang="en-US" altLang="ko-KR" sz="7200" b="1" dirty="0"/>
              <a:t>2</a:t>
            </a:r>
            <a:r>
              <a:rPr lang="ko-KR" altLang="en-US" sz="7200" b="1" dirty="0"/>
              <a:t>가지로 분리</a:t>
            </a:r>
            <a:endParaRPr lang="en-US" altLang="ko-KR" sz="7200" b="1" dirty="0"/>
          </a:p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7200" b="1" dirty="0"/>
              <a:t> - .</a:t>
            </a:r>
            <a:r>
              <a:rPr lang="en-US" altLang="ko-KR" sz="7200" b="1" dirty="0" err="1"/>
              <a:t>tc</a:t>
            </a:r>
            <a:r>
              <a:rPr lang="en-US" altLang="ko-KR" sz="7200" b="1" dirty="0"/>
              <a:t> : test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script</a:t>
            </a:r>
            <a:r>
              <a:rPr lang="ko-KR" altLang="en-US" sz="7200" b="1" dirty="0"/>
              <a:t>에 대한 동작 정보를 가지고 있음</a:t>
            </a:r>
            <a:r>
              <a:rPr lang="en-US" altLang="ko-KR" sz="7200" b="1" dirty="0"/>
              <a:t>, json format </a:t>
            </a:r>
            <a:r>
              <a:rPr lang="ko-KR" altLang="en-US" sz="7200" b="1" dirty="0"/>
              <a:t>형태로 작성됨</a:t>
            </a:r>
            <a:r>
              <a:rPr lang="en-US" altLang="ko-KR" sz="7200" b="1" dirty="0"/>
              <a:t>.</a:t>
            </a:r>
          </a:p>
          <a:p>
            <a:pPr marL="1778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7200" b="1" dirty="0"/>
              <a:t> - .expected : </a:t>
            </a:r>
            <a:r>
              <a:rPr lang="ko-KR" altLang="en-US" sz="7200" b="1" dirty="0"/>
              <a:t>재사용 확률이 높은 </a:t>
            </a:r>
            <a:r>
              <a:rPr lang="en-US" altLang="ko-KR" sz="7200" b="1" dirty="0"/>
              <a:t>expected</a:t>
            </a:r>
            <a:r>
              <a:rPr lang="ko-KR" altLang="en-US" sz="7200" b="1" dirty="0"/>
              <a:t>정보에 대해서는 </a:t>
            </a:r>
            <a:r>
              <a:rPr lang="en-US" altLang="ko-KR" sz="7200" b="1" dirty="0"/>
              <a:t>raw format </a:t>
            </a:r>
            <a:r>
              <a:rPr lang="ko-KR" altLang="en-US" sz="7200" b="1" dirty="0"/>
              <a:t>형태로 제공</a:t>
            </a:r>
            <a:r>
              <a:rPr lang="en-US" altLang="ko-KR" sz="7200" b="1" dirty="0"/>
              <a:t>.  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b="1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5AF691-FAAB-4556-A9D0-DC55D2CD74BD}"/>
              </a:ext>
            </a:extLst>
          </p:cNvPr>
          <p:cNvGrpSpPr/>
          <p:nvPr/>
        </p:nvGrpSpPr>
        <p:grpSpPr>
          <a:xfrm>
            <a:off x="4010109" y="4221762"/>
            <a:ext cx="7426908" cy="2236122"/>
            <a:chOff x="1794810" y="3471631"/>
            <a:chExt cx="7426908" cy="22361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83BFC9-0BAB-4D7E-9C36-B783237F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4810" y="3773034"/>
              <a:ext cx="3705225" cy="1924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B44460-1F19-4DD6-ADBA-A3B9D5A8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8960" y="3802753"/>
              <a:ext cx="1752600" cy="1905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5B50B9-AEFE-46C4-B955-4AC4F0FBA886}"/>
                </a:ext>
              </a:extLst>
            </p:cNvPr>
            <p:cNvSpPr txBox="1"/>
            <p:nvPr/>
          </p:nvSpPr>
          <p:spPr>
            <a:xfrm>
              <a:off x="6768802" y="3494976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testcases/testapp1.expected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AEC5E-A743-414B-AF33-72AB0BB940F9}"/>
                </a:ext>
              </a:extLst>
            </p:cNvPr>
            <p:cNvSpPr txBox="1"/>
            <p:nvPr/>
          </p:nvSpPr>
          <p:spPr>
            <a:xfrm>
              <a:off x="2502114" y="3471631"/>
              <a:ext cx="1866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testcases/testapp1.tc</a:t>
              </a:r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03B94E-3922-4B3A-8EFE-C25B97E5C983}"/>
              </a:ext>
            </a:extLst>
          </p:cNvPr>
          <p:cNvSpPr/>
          <p:nvPr/>
        </p:nvSpPr>
        <p:spPr>
          <a:xfrm>
            <a:off x="7080942" y="5882325"/>
            <a:ext cx="45719" cy="131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9DEA796-3A88-401D-80CC-8FC51D4B58C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7126661" y="4398996"/>
            <a:ext cx="1857440" cy="1549317"/>
          </a:xfrm>
          <a:prstGeom prst="bentConnector3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731C855-BC9D-4EAC-8561-8F1AC03CA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0" y="4552884"/>
            <a:ext cx="1857375" cy="447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F152FF-3754-4187-8D72-6FEF6DB507F7}"/>
              </a:ext>
            </a:extLst>
          </p:cNvPr>
          <p:cNvSpPr txBox="1"/>
          <p:nvPr/>
        </p:nvSpPr>
        <p:spPr>
          <a:xfrm>
            <a:off x="639999" y="4246720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testsuite/run_list.lst</a:t>
            </a:r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E2C588B-E762-4AF5-BD04-5824C4411DE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446932" y="4375651"/>
            <a:ext cx="2270481" cy="278057"/>
          </a:xfrm>
          <a:prstGeom prst="bentConnector3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8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Script (class </a:t>
            </a:r>
            <a:r>
              <a:rPr lang="ko-KR" altLang="en-US" dirty="0"/>
              <a:t>구조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D4E864-1D9C-4279-AC35-C4D08F80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248624"/>
            <a:ext cx="5541131" cy="41412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14714C-42F5-4B3D-9EB8-5F9AB09C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885" y="1929620"/>
            <a:ext cx="5900928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7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(Day 1,2) SSD, Test Shell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91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1E036-3642-4ADF-AD7C-A2DEAB9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전체 구조 </a:t>
            </a:r>
            <a:r>
              <a:rPr lang="en-US" altLang="ko-KR" dirty="0"/>
              <a:t>- SSD</a:t>
            </a:r>
            <a:endParaRPr lang="ko-KR" altLang="en-US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E09B991-123A-46D4-B556-40B27B37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7" y="1055252"/>
            <a:ext cx="10868025" cy="128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A4A287F-7715-4B6B-BF0B-7CD50765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438434"/>
            <a:ext cx="8553450" cy="428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91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6A51A-0728-46B3-9F5E-D9DFD30D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전체 구조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82007A-2798-45AF-B914-A946753D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36"/>
          <a:stretch/>
        </p:blipFill>
        <p:spPr bwMode="auto">
          <a:xfrm>
            <a:off x="50301" y="1335822"/>
            <a:ext cx="12141699" cy="38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6A51A-0728-46B3-9F5E-D9DFD30D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전체 구조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82007A-2798-45AF-B914-A946753D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9" r="229"/>
          <a:stretch/>
        </p:blipFill>
        <p:spPr bwMode="auto">
          <a:xfrm>
            <a:off x="-1198240" y="1626517"/>
            <a:ext cx="14124039" cy="38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7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Refactoring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dirty="0"/>
              <a:t>Clean 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73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Refactoring</a:t>
            </a:r>
            <a:endParaRPr lang="ko-KR" altLang="en-US" sz="3500" dirty="0"/>
          </a:p>
        </p:txBody>
      </p:sp>
      <p:sp>
        <p:nvSpPr>
          <p:cNvPr id="4" name="Google Shape;60;p3">
            <a:extLst>
              <a:ext uri="{FF2B5EF4-FFF2-40B4-BE49-F238E27FC236}">
                <a16:creationId xmlns:a16="http://schemas.microsoft.com/office/drawing/2014/main" id="{05546110-6CDE-46E7-960B-4F52D4481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40" y="1121790"/>
            <a:ext cx="11616690" cy="55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b="1" dirty="0"/>
              <a:t>반복이 되는 패턴에 대해 함수로 추출</a:t>
            </a:r>
            <a:endParaRPr lang="en-US" altLang="ko-KR" sz="1800" b="1" dirty="0"/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800" dirty="0"/>
              <a:t>- </a:t>
            </a:r>
            <a:r>
              <a:rPr lang="en-US" altLang="ko-KR" sz="1800" dirty="0">
                <a:hlinkClick r:id="rId3"/>
              </a:rPr>
              <a:t>https://github.com/arkdusdyk/CRA_SSDProject/commit/3c1fdc62695ec145f335922f00e4030251c7bf41</a:t>
            </a:r>
            <a:endParaRPr lang="en-US" altLang="ko-KR" sz="1800" dirty="0"/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600" dirty="0"/>
              <a:t>- SSD</a:t>
            </a:r>
            <a:r>
              <a:rPr lang="ko-KR" altLang="en-US" sz="1600" dirty="0"/>
              <a:t>의 </a:t>
            </a:r>
            <a:r>
              <a:rPr lang="en-US" sz="1600" dirty="0" err="1"/>
              <a:t>Unittest</a:t>
            </a:r>
            <a:r>
              <a:rPr lang="ko-KR" altLang="en-US" sz="1600" dirty="0"/>
              <a:t>를 위해 테스트마다 </a:t>
            </a:r>
            <a:r>
              <a:rPr lang="en-US" altLang="ko-KR" sz="1600" dirty="0"/>
              <a:t>command</a:t>
            </a:r>
            <a:r>
              <a:rPr lang="ko-KR" altLang="en-US" sz="1600" dirty="0"/>
              <a:t>를 만들어야 함</a:t>
            </a:r>
            <a:r>
              <a:rPr lang="en-US" altLang="ko-KR" sz="1600" dirty="0"/>
              <a:t>.</a:t>
            </a:r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600" dirty="0"/>
              <a:t>- Command</a:t>
            </a:r>
            <a:r>
              <a:rPr lang="ko-KR" altLang="en-US" sz="1600" dirty="0"/>
              <a:t>만드는 코드를 </a:t>
            </a:r>
            <a:r>
              <a:rPr lang="en-US" altLang="ko-KR" sz="1600" dirty="0"/>
              <a:t>method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추출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2BFA1-82DD-4BD2-BBC5-F3C2F45A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914" y="1939299"/>
            <a:ext cx="2858446" cy="2524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EDA5C4-2CE8-4DD4-B65C-707C617E1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914" y="4485367"/>
            <a:ext cx="2858446" cy="2339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FD051-686E-4C1D-84F5-939137583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94" y="3429000"/>
            <a:ext cx="6145357" cy="1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27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Refactoring</a:t>
            </a:r>
            <a:endParaRPr lang="ko-KR" altLang="en-US" sz="3500" dirty="0"/>
          </a:p>
        </p:txBody>
      </p:sp>
      <p:sp>
        <p:nvSpPr>
          <p:cNvPr id="35" name="Google Shape;60;p3">
            <a:extLst>
              <a:ext uri="{FF2B5EF4-FFF2-40B4-BE49-F238E27FC236}">
                <a16:creationId xmlns:a16="http://schemas.microsoft.com/office/drawing/2014/main" id="{9AC5D2E2-3E48-4591-B2A9-F867D268C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640" y="1161775"/>
            <a:ext cx="11616690" cy="53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dirty="0"/>
              <a:t>절차지향적으로 </a:t>
            </a:r>
            <a:r>
              <a:rPr lang="ko-KR" altLang="en-US" sz="1800" dirty="0" err="1"/>
              <a:t>구현이된</a:t>
            </a:r>
            <a:r>
              <a:rPr lang="ko-KR" altLang="en-US" sz="1800" dirty="0"/>
              <a:t> </a:t>
            </a:r>
            <a:r>
              <a:rPr lang="en-US" altLang="ko-KR" sz="1800" dirty="0"/>
              <a:t>Write()/Read()</a:t>
            </a:r>
            <a:r>
              <a:rPr lang="ko-KR" altLang="en-US" sz="1800" dirty="0"/>
              <a:t>를 기능별로 함수 분리 </a:t>
            </a:r>
            <a:endParaRPr lang="en-US" altLang="ko-KR" sz="1800" dirty="0"/>
          </a:p>
          <a:p>
            <a:pPr marL="4635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1800" dirty="0">
                <a:hlinkClick r:id="rId3"/>
              </a:rPr>
              <a:t>https://github.com/arkdusdyk/CRA_SSDProject/commit/ccd3e125f630738e974cd2dea1fa3cf72c89dc0f</a:t>
            </a:r>
            <a:r>
              <a:rPr lang="en-US" altLang="ko-KR" sz="1800" dirty="0"/>
              <a:t>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0B3BB71-26E4-43B4-991A-A0698BB0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01" y="4428991"/>
            <a:ext cx="4572000" cy="2219325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DF66F8-3523-4BB5-A0C4-07005788381C}"/>
              </a:ext>
            </a:extLst>
          </p:cNvPr>
          <p:cNvGrpSpPr/>
          <p:nvPr/>
        </p:nvGrpSpPr>
        <p:grpSpPr>
          <a:xfrm>
            <a:off x="784821" y="1999983"/>
            <a:ext cx="3444647" cy="4858017"/>
            <a:chOff x="1948000" y="1999983"/>
            <a:chExt cx="3444647" cy="485801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B4CF035-ED8B-4A95-8D99-6E068544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8000" y="1999983"/>
              <a:ext cx="3444647" cy="48580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909DE51-46CB-4369-BF9B-055F1B6A3047}"/>
                </a:ext>
              </a:extLst>
            </p:cNvPr>
            <p:cNvSpPr/>
            <p:nvPr/>
          </p:nvSpPr>
          <p:spPr>
            <a:xfrm>
              <a:off x="2049030" y="2696066"/>
              <a:ext cx="2535811" cy="12160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3E1863-FA13-446F-9D96-C57CB303DADD}"/>
                </a:ext>
              </a:extLst>
            </p:cNvPr>
            <p:cNvSpPr/>
            <p:nvPr/>
          </p:nvSpPr>
          <p:spPr>
            <a:xfrm>
              <a:off x="2041921" y="3987701"/>
              <a:ext cx="2535811" cy="13667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50E891-7D15-413C-AAF0-FB8CDF923090}"/>
                </a:ext>
              </a:extLst>
            </p:cNvPr>
            <p:cNvSpPr/>
            <p:nvPr/>
          </p:nvSpPr>
          <p:spPr>
            <a:xfrm>
              <a:off x="2041920" y="5864495"/>
              <a:ext cx="2535811" cy="8379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E9DFABC-566D-452A-B355-29CAAB20438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421662" y="3304095"/>
            <a:ext cx="3314418" cy="2050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1929786-0077-49F5-8661-814D718FBC5A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414553" y="4671063"/>
            <a:ext cx="3328636" cy="938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A48DB1-4B96-4859-8F96-96033475F2A6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414552" y="6283477"/>
            <a:ext cx="3328637" cy="108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E6719C9-C9A9-482D-9C21-4C1305BB2EE5}"/>
              </a:ext>
            </a:extLst>
          </p:cNvPr>
          <p:cNvSpPr txBox="1"/>
          <p:nvPr/>
        </p:nvSpPr>
        <p:spPr>
          <a:xfrm>
            <a:off x="6585001" y="3889826"/>
            <a:ext cx="356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open/close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하나의 함수 안에서 처리</a:t>
            </a:r>
          </a:p>
        </p:txBody>
      </p:sp>
    </p:spTree>
    <p:extLst>
      <p:ext uri="{BB962C8B-B14F-4D97-AF65-F5344CB8AC3E}">
        <p14:creationId xmlns:p14="http://schemas.microsoft.com/office/powerpoint/2010/main" val="3987874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Logger Clean Code </a:t>
            </a:r>
            <a:r>
              <a:rPr lang="ko-KR" altLang="en-US" sz="3500" dirty="0"/>
              <a:t>작업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E36E60-8698-4E20-B824-F97DA100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0" y="1094049"/>
            <a:ext cx="10256520" cy="576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158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Logger Clean Code </a:t>
            </a:r>
            <a:r>
              <a:rPr lang="ko-KR" altLang="en-US" sz="3500" dirty="0"/>
              <a:t>작업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728FDE-DF89-4B81-8B96-6558DBC7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40" y="1088073"/>
            <a:ext cx="10038080" cy="562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2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/>
              <a:t>소감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36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SSD Command – </a:t>
            </a:r>
            <a:r>
              <a:rPr lang="ko-KR" altLang="en-US" sz="3500" dirty="0"/>
              <a:t>기능 구현 소개</a:t>
            </a:r>
            <a:endParaRPr sz="35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Command pattern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dirty="0"/>
              <a:t>각 명령어의 </a:t>
            </a:r>
            <a:r>
              <a:rPr lang="en-US" altLang="ko-KR" dirty="0"/>
              <a:t>data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dirty="0"/>
              <a:t>Command code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dirty="0"/>
              <a:t>Help</a:t>
            </a:r>
            <a:br>
              <a:rPr lang="en-US" altLang="ko-KR" dirty="0"/>
            </a:br>
            <a:endParaRPr lang="en-US" altLang="ko-KR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dirty="0"/>
              <a:t>Argument validation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dirty="0"/>
              <a:t>입력 형태와 인자 수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177800" indent="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BFD4CC-372B-437F-80EB-803B6006D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" t="805" r="-899" b="-805"/>
          <a:stretch/>
        </p:blipFill>
        <p:spPr>
          <a:xfrm>
            <a:off x="6533018" y="3342784"/>
            <a:ext cx="5239481" cy="35152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91FDC8-D69D-49D6-ACD1-5E95A753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18" y="981678"/>
            <a:ext cx="4686954" cy="250542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FFB66-0A21-4701-B69C-C9CE836CEBE7}"/>
              </a:ext>
            </a:extLst>
          </p:cNvPr>
          <p:cNvCxnSpPr/>
          <p:nvPr/>
        </p:nvCxnSpPr>
        <p:spPr>
          <a:xfrm>
            <a:off x="6533018" y="3474594"/>
            <a:ext cx="50902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46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팀원별</a:t>
            </a:r>
            <a:r>
              <a:rPr lang="ko-KR" altLang="en-US" dirty="0"/>
              <a:t> 소감 </a:t>
            </a:r>
            <a:r>
              <a:rPr lang="en-US" altLang="ko-KR" dirty="0"/>
              <a:t>(1)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000" b="1" dirty="0" err="1">
                <a:latin typeface="+mj-ea"/>
                <a:ea typeface="+mj-ea"/>
              </a:rPr>
              <a:t>김연요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: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Code Review </a:t>
            </a:r>
            <a:r>
              <a:rPr lang="ko-KR" altLang="en-US" sz="2000" b="1" dirty="0">
                <a:latin typeface="+mj-ea"/>
                <a:ea typeface="+mj-ea"/>
              </a:rPr>
              <a:t>라는 과정이 얼마나 개발에 효율적일지 사실 의구심이 있었는데</a:t>
            </a:r>
            <a:r>
              <a:rPr lang="en-US" altLang="ko-KR" sz="2000" b="1" dirty="0">
                <a:latin typeface="+mj-ea"/>
                <a:ea typeface="+mj-ea"/>
              </a:rPr>
              <a:t>, Test </a:t>
            </a:r>
            <a:r>
              <a:rPr lang="ko-KR" altLang="en-US" sz="2000" b="1" dirty="0">
                <a:latin typeface="+mj-ea"/>
                <a:ea typeface="+mj-ea"/>
              </a:rPr>
              <a:t>의 중요성과 안정성을 </a:t>
            </a:r>
            <a:r>
              <a:rPr lang="ko-KR" altLang="en-US" sz="2000" b="1" dirty="0" err="1">
                <a:latin typeface="+mj-ea"/>
                <a:ea typeface="+mj-ea"/>
              </a:rPr>
              <a:t>가져다주는</a:t>
            </a:r>
            <a:r>
              <a:rPr lang="ko-KR" altLang="en-US" sz="2000" b="1" dirty="0">
                <a:latin typeface="+mj-ea"/>
                <a:ea typeface="+mj-ea"/>
              </a:rPr>
              <a:t> 측면에서 얼마나 중요한지에 대해 배울 수 있었습니다</a:t>
            </a:r>
            <a:r>
              <a:rPr lang="en-US" altLang="ko-KR" sz="2000" b="1" dirty="0">
                <a:latin typeface="+mj-ea"/>
                <a:ea typeface="+mj-ea"/>
              </a:rPr>
              <a:t>. </a:t>
            </a:r>
            <a:r>
              <a:rPr lang="ko-KR" altLang="en-US" sz="2000" b="1" dirty="0">
                <a:latin typeface="+mj-ea"/>
                <a:ea typeface="+mj-ea"/>
              </a:rPr>
              <a:t>이번 기회에 현업에 돌아가서도 최대한 적용해보는 것이 목표이고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팀프로젝트를 통해 최고의 팀원들을 만나 정말 좋은 코드를 보고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많이 배울 수 있어서 너무 감사했습니다</a:t>
            </a:r>
            <a:r>
              <a:rPr lang="en-US" altLang="ko-KR" sz="2000" b="1" dirty="0">
                <a:latin typeface="+mj-ea"/>
                <a:ea typeface="+mj-ea"/>
              </a:rPr>
              <a:t>. </a:t>
            </a:r>
          </a:p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ko-KR" altLang="en-US" sz="2000" b="1" dirty="0">
                <a:latin typeface="+mj-ea"/>
                <a:ea typeface="+mj-ea"/>
              </a:rPr>
              <a:t>김재원 </a:t>
            </a:r>
            <a:r>
              <a:rPr lang="en-US" altLang="ko-KR" sz="2000" b="1" dirty="0">
                <a:latin typeface="+mj-ea"/>
                <a:ea typeface="+mj-ea"/>
              </a:rPr>
              <a:t>: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이번 교육을 통해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에 대한 생각이 많이 바뀌게 되었습니다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br>
              <a:rPr lang="ko-KR" altLang="en-US" sz="2000" b="1" dirty="0">
                <a:latin typeface="+mj-ea"/>
                <a:ea typeface="+mj-ea"/>
              </a:rPr>
            </a:b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현업에서는 기능구현을 하고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Pass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위한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들만 만들다 보니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는 귀찮은 것이라는 생각을 가지고 있었습니다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하지만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 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제대로 배우고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하다보니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가 매우 중요하고 안정성을 높인다는 것을 알게 되었습니다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현업에 돌아가서도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어떻게 적용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할수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있을까 많은 고민들을 하게 되었습니다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endParaRPr lang="en-US" altLang="ko-KR" sz="2000" dirty="0">
              <a:solidFill>
                <a:srgbClr val="1F2328"/>
              </a:solidFill>
              <a:latin typeface="+mj-ea"/>
              <a:ea typeface="+mj-ea"/>
            </a:endParaRP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이수영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: Code Review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와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리팩토링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과 같은 많은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지식뿐만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아니라 다른 부서들의 다양한 사람 과제를 하면서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많은것을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배울 수 있었던 교육이라고 생각됩니다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Code Review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는 기술이 아니라 문화라고 생각하고 이를 정착 시키는데 해당 교육이 많은 도움이 될 것으로 생각합니다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284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팀원별</a:t>
            </a:r>
            <a:r>
              <a:rPr lang="ko-KR" altLang="en-US" dirty="0"/>
              <a:t> 소감 </a:t>
            </a:r>
            <a:r>
              <a:rPr lang="en-US" altLang="ko-KR" dirty="0"/>
              <a:t>(2)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김범수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: SSD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개발 단계에서 </a:t>
            </a:r>
            <a:r>
              <a:rPr lang="en-US" altLang="ko-KR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blackbox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/</a:t>
            </a:r>
            <a:r>
              <a:rPr lang="en-US" altLang="ko-KR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greybox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하는 조직에 있어서</a:t>
            </a:r>
            <a:b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</a:b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실제로 제품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하는 업무를 하지는 않지만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"Test"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라는 것에 대해 잘 알고 있다고 생각했습니다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158750" indent="0">
              <a:buNone/>
            </a:pP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의 필요성은 이론으로는 어느 정도는 알고 있었지만 실제로 체감하지는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못했었는데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</a:t>
            </a:r>
            <a:b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</a:b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이번 교육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/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프로젝트 진행하면서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가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왜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필요하고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어떤 상황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에서 필요한지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</a:t>
            </a:r>
            <a:b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</a:b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어떤 장점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'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이 있는 지를 알게 된 좋은 기회가 된 것 같습니다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b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</a:b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현업에서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Refactoring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이 필요한 담당 프로젝트에 이번 교육 때 배운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TDD/Clean Code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내용을 적용해볼 수 있을 것 같습니다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158750" indent="0"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158750" indent="0">
              <a:buNone/>
            </a:pPr>
            <a:r>
              <a:rPr lang="ko-KR" altLang="en-US" sz="2000" b="1" dirty="0" err="1">
                <a:latin typeface="+mj-ea"/>
                <a:ea typeface="+mj-ea"/>
              </a:rPr>
              <a:t>김상연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:</a:t>
            </a:r>
            <a:r>
              <a:rPr lang="ko-KR" altLang="en-US" sz="2000" b="1" dirty="0">
                <a:latin typeface="+mj-ea"/>
                <a:ea typeface="+mj-ea"/>
              </a:rPr>
              <a:t> 교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육을 들으며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의 중요성에 대해 알 수 있었고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 git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의 정확한 사용법에 대해 숙지하였습니다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팀 실습을 하면서 조원들의 도움을 받아 많은 것들을 배웠고 과제를 잘 마무리할 수 있었던 것 같습니다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교육 내용을 바탕으로 부서 복귀 후에 코드리뷰 문화를 잘 정착 시킬 수 있도록 하겠습니다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000" b="1" dirty="0">
              <a:latin typeface="+mj-ea"/>
              <a:ea typeface="+mj-ea"/>
            </a:endParaRPr>
          </a:p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986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팀원별</a:t>
            </a:r>
            <a:r>
              <a:rPr lang="ko-KR" altLang="en-US" dirty="0"/>
              <a:t> 소감 </a:t>
            </a:r>
            <a:r>
              <a:rPr lang="en-US" altLang="ko-KR" dirty="0"/>
              <a:t>(3)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2000" b="1" dirty="0" err="1">
                <a:solidFill>
                  <a:srgbClr val="1F2328"/>
                </a:solidFill>
                <a:latin typeface="+mj-ea"/>
                <a:ea typeface="+mj-ea"/>
              </a:rPr>
              <a:t>권혁재</a:t>
            </a:r>
            <a:r>
              <a:rPr lang="ko-KR" altLang="en-US" sz="2000" b="1" dirty="0">
                <a:solidFill>
                  <a:srgbClr val="1F2328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1F2328"/>
                </a:solidFill>
                <a:latin typeface="+mj-ea"/>
                <a:ea typeface="+mj-ea"/>
              </a:rPr>
              <a:t>: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현업에서도 개발 후 배포 시에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Unit Test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작성 후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Test pass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처리해야하는데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항상 개발 납기 기한 때문에 개발을 먼전 완료 하고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TC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노가다성으로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제작해서 불필요한 업무를 진행한다는 생각이 많았습니다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이번 교육을 통해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TDD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로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개발시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코드 품질이나 모듈화가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잘되서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추후 수정시에도 도움이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되는것을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알았으며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앞으로 현업에서도 개발 착수 시에 먼저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TC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를 제작 할 수 있는 방향을 한번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생각해봐야겠다는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생각을 들었습니다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그리고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클린코드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교육 및 팀프로젝트 간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코드리뷰등을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진행하면서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i="0" dirty="0" err="1">
                <a:solidFill>
                  <a:srgbClr val="1F2328"/>
                </a:solidFill>
                <a:effectLst/>
                <a:latin typeface="+mj-ea"/>
                <a:ea typeface="+mj-ea"/>
              </a:rPr>
              <a:t>클린코드에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 대해서도 기존에 알고 있던 내용 외에 새로운 지식들을 알 수 있어서 좋았습니다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617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SSD </a:t>
            </a:r>
            <a:r>
              <a:rPr lang="en-US" altLang="ko-KR" sz="3900" dirty="0"/>
              <a:t>Command</a:t>
            </a:r>
            <a:r>
              <a:rPr lang="en-US" altLang="ko-KR" dirty="0"/>
              <a:t> – Command Pattern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Command pattern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dirty="0"/>
              <a:t>Command invoker</a:t>
            </a:r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dirty="0"/>
              <a:t>명령어 추가</a:t>
            </a:r>
            <a:endParaRPr lang="en-US" altLang="ko-KR" dirty="0"/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dirty="0"/>
              <a:t>명령어 실행</a:t>
            </a:r>
            <a:endParaRPr lang="en-US" altLang="ko-KR" dirty="0"/>
          </a:p>
          <a:p>
            <a:pPr marL="1092200" lvl="1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dirty="0"/>
              <a:t>Help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1549400" lvl="2" indent="-4572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dirty="0"/>
              <a:t>ssd.exe </a:t>
            </a:r>
            <a:r>
              <a:rPr lang="ko-KR" altLang="en-US" dirty="0"/>
              <a:t>실행 할 때 </a:t>
            </a:r>
            <a:br>
              <a:rPr lang="en-US" altLang="ko-KR" dirty="0"/>
            </a:br>
            <a:r>
              <a:rPr lang="ko-KR" altLang="en-US" dirty="0"/>
              <a:t>인자 없을 경우 출력</a:t>
            </a:r>
            <a:br>
              <a:rPr lang="en-US" altLang="ko-KR" dirty="0"/>
            </a:b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05B291-DA11-41C0-B55E-3D47F4A4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87" y="1174973"/>
            <a:ext cx="6624379" cy="55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SSD Write</a:t>
            </a:r>
            <a:endParaRPr sz="3500" dirty="0"/>
          </a:p>
        </p:txBody>
      </p:sp>
      <p:sp>
        <p:nvSpPr>
          <p:cNvPr id="14" name="Google Shape;60;p3">
            <a:extLst>
              <a:ext uri="{FF2B5EF4-FFF2-40B4-BE49-F238E27FC236}">
                <a16:creationId xmlns:a16="http://schemas.microsoft.com/office/drawing/2014/main" id="{F31CA684-8B6F-408E-9333-95FFD3432B1A}"/>
              </a:ext>
            </a:extLst>
          </p:cNvPr>
          <p:cNvSpPr txBox="1">
            <a:spLocks noGrp="1"/>
          </p:cNvSpPr>
          <p:nvPr/>
        </p:nvSpPr>
        <p:spPr>
          <a:xfrm>
            <a:off x="838200" y="1336575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400" dirty="0"/>
              <a:t>입력 받은 명령어를 </a:t>
            </a:r>
            <a:r>
              <a:rPr lang="en-US" altLang="ko-KR" sz="2400" dirty="0"/>
              <a:t>Command buffer</a:t>
            </a:r>
            <a:r>
              <a:rPr lang="ko-KR" altLang="en-US" sz="2400" dirty="0"/>
              <a:t>에 넣고 종료</a:t>
            </a:r>
            <a:endParaRPr lang="en-US" altLang="ko-KR" sz="24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400" dirty="0"/>
              <a:t>Flush</a:t>
            </a:r>
            <a:r>
              <a:rPr lang="ko-KR" altLang="en-US" sz="2400" dirty="0"/>
              <a:t>될 때 입력된 </a:t>
            </a:r>
            <a:r>
              <a:rPr lang="en-US" altLang="ko-KR" sz="2400" dirty="0"/>
              <a:t>data</a:t>
            </a:r>
            <a:r>
              <a:rPr lang="ko-KR" altLang="en-US" sz="2400" dirty="0"/>
              <a:t>를 </a:t>
            </a:r>
            <a:r>
              <a:rPr lang="en-US" altLang="ko-KR" sz="2400" dirty="0"/>
              <a:t>0x######## </a:t>
            </a:r>
            <a:r>
              <a:rPr lang="ko-KR" altLang="en-US" sz="2400" dirty="0"/>
              <a:t>형태의 </a:t>
            </a:r>
            <a:r>
              <a:rPr lang="en-US" sz="2400" dirty="0"/>
              <a:t>string</a:t>
            </a:r>
            <a:r>
              <a:rPr lang="ko-KR" altLang="en-US" sz="2400" dirty="0"/>
              <a:t>으로</a:t>
            </a:r>
            <a:r>
              <a:rPr lang="en-US" altLang="ko-KR" sz="2400" dirty="0"/>
              <a:t> </a:t>
            </a:r>
            <a:r>
              <a:rPr lang="ko-KR" altLang="en-US" sz="2400" dirty="0"/>
              <a:t>파일에</a:t>
            </a:r>
            <a:r>
              <a:rPr lang="en-US" altLang="ko-KR" sz="2400" dirty="0"/>
              <a:t> </a:t>
            </a:r>
            <a:r>
              <a:rPr lang="ko-KR" altLang="en-US" sz="2400" dirty="0"/>
              <a:t>저장</a:t>
            </a:r>
            <a:endParaRPr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23668E-6E64-49E0-B0AD-9CDE5712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91" y="4057751"/>
            <a:ext cx="7068536" cy="1876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6B6D04-2D56-4317-8A3D-F5A510D4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12" y="4296694"/>
            <a:ext cx="977051" cy="1398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929BD8-7B1E-4820-9453-60DE0423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91" y="1793430"/>
            <a:ext cx="6182588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5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sz="3500" dirty="0"/>
              <a:t>SSD Read</a:t>
            </a:r>
            <a:endParaRPr sz="35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500" dirty="0"/>
              <a:t>Command buffer</a:t>
            </a:r>
            <a:r>
              <a:rPr lang="ko-KR" altLang="en-US" sz="2500" dirty="0"/>
              <a:t>에서 해당 </a:t>
            </a:r>
            <a:r>
              <a:rPr lang="en-US" altLang="ko-KR" sz="2500" dirty="0"/>
              <a:t>LBA write or erase </a:t>
            </a:r>
            <a:r>
              <a:rPr lang="ko-KR" altLang="en-US" sz="2500" dirty="0"/>
              <a:t>명령 확인 후</a:t>
            </a:r>
            <a:r>
              <a:rPr lang="en-US" altLang="ko-KR" sz="2500" dirty="0"/>
              <a:t>,</a:t>
            </a: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ko-KR" altLang="en-US" sz="2200" dirty="0"/>
              <a:t>있으면 </a:t>
            </a:r>
            <a:r>
              <a:rPr lang="en-US" altLang="ko-KR" sz="2200" dirty="0"/>
              <a:t>buffer</a:t>
            </a:r>
            <a:r>
              <a:rPr lang="ko-KR" altLang="en-US" sz="2200" dirty="0"/>
              <a:t>에서 최근 명령어 기준으로 </a:t>
            </a:r>
            <a:r>
              <a:rPr lang="en-US" altLang="ko-KR" sz="2200" dirty="0"/>
              <a:t>data</a:t>
            </a:r>
            <a:r>
              <a:rPr lang="ko-KR" altLang="en-US" sz="2200" dirty="0"/>
              <a:t>읽음</a:t>
            </a:r>
            <a:endParaRPr lang="en-US" altLang="ko-KR" sz="2200" dirty="0"/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ko-KR" altLang="en-US" sz="2200" dirty="0"/>
              <a:t>없으면 </a:t>
            </a:r>
            <a:r>
              <a:rPr lang="en-US" altLang="ko-KR" sz="2200" dirty="0"/>
              <a:t>NAND</a:t>
            </a:r>
            <a:r>
              <a:rPr lang="ko-KR" altLang="en-US" sz="2200" dirty="0"/>
              <a:t>에서 </a:t>
            </a:r>
            <a:r>
              <a:rPr lang="en-US" altLang="ko-KR" sz="2200" dirty="0"/>
              <a:t>data</a:t>
            </a:r>
            <a:r>
              <a:rPr lang="ko-KR" altLang="en-US" sz="2200" dirty="0"/>
              <a:t> 읽음</a:t>
            </a:r>
            <a:endParaRPr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9D4F62-03EE-4F33-91AF-EEE1340E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3" y="3548225"/>
            <a:ext cx="6592220" cy="28197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FACE6B-AA58-4678-9789-0DAC127A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09" y="4958122"/>
            <a:ext cx="2972215" cy="1286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02884A-A007-4219-AC6E-B23747B03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488" y="2620212"/>
            <a:ext cx="6525536" cy="19814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SSD</a:t>
            </a:r>
            <a:r>
              <a:rPr lang="ko-KR" altLang="en-US" sz="3500" dirty="0"/>
              <a:t> </a:t>
            </a:r>
            <a:r>
              <a:rPr lang="en-US" altLang="ko-KR" sz="3500" dirty="0"/>
              <a:t>–</a:t>
            </a:r>
            <a:r>
              <a:rPr lang="ko-KR" altLang="en-US" sz="3500" dirty="0"/>
              <a:t> </a:t>
            </a:r>
            <a:r>
              <a:rPr lang="en-US" altLang="ko-KR" sz="3500" dirty="0"/>
              <a:t>TDD </a:t>
            </a:r>
            <a:r>
              <a:rPr lang="ko-KR" altLang="en-US" sz="3500" dirty="0"/>
              <a:t>개발</a:t>
            </a:r>
            <a:endParaRPr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7218B8-060D-4478-A3BD-19EB0DDD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1" y="1121790"/>
            <a:ext cx="4744129" cy="5580668"/>
          </a:xfrm>
          <a:prstGeom prst="rect">
            <a:avLst/>
          </a:prstGeom>
        </p:spPr>
      </p:pic>
      <p:sp>
        <p:nvSpPr>
          <p:cNvPr id="15" name="Google Shape;60;p3">
            <a:extLst>
              <a:ext uri="{FF2B5EF4-FFF2-40B4-BE49-F238E27FC236}">
                <a16:creationId xmlns:a16="http://schemas.microsoft.com/office/drawing/2014/main" id="{4152141C-39BC-4AB7-9243-244CC51005B5}"/>
              </a:ext>
            </a:extLst>
          </p:cNvPr>
          <p:cNvSpPr txBox="1">
            <a:spLocks/>
          </p:cNvSpPr>
          <p:nvPr/>
        </p:nvSpPr>
        <p:spPr>
          <a:xfrm>
            <a:off x="167640" y="1121790"/>
            <a:ext cx="11616690" cy="55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lnSpc>
                <a:spcPct val="15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800" b="1" dirty="0"/>
              <a:t>각 기능별 </a:t>
            </a:r>
            <a:r>
              <a:rPr lang="en-US" altLang="ko-KR" sz="1800" b="1" dirty="0"/>
              <a:t>26</a:t>
            </a:r>
            <a:r>
              <a:rPr lang="ko-KR" altLang="en-US" sz="1800" b="1" dirty="0"/>
              <a:t>개의 </a:t>
            </a:r>
            <a:r>
              <a:rPr lang="en-US" altLang="ko-KR" sz="1800" b="1" dirty="0"/>
              <a:t>Test</a:t>
            </a:r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en-US" altLang="ko-KR" sz="1600" dirty="0"/>
              <a:t>SSD</a:t>
            </a:r>
            <a:r>
              <a:rPr lang="ko-KR" altLang="en-US" sz="1600" dirty="0"/>
              <a:t>기능을 위한 </a:t>
            </a:r>
            <a:r>
              <a:rPr lang="en-US" altLang="ko-KR" sz="1600" dirty="0"/>
              <a:t>Test </a:t>
            </a:r>
            <a:r>
              <a:rPr lang="ko-KR" altLang="en-US" sz="1600" dirty="0"/>
              <a:t>작성</a:t>
            </a:r>
            <a:endParaRPr lang="en-US" altLang="ko-KR" sz="1600" dirty="0"/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en-US" altLang="ko-KR" sz="1600" dirty="0"/>
              <a:t>Command</a:t>
            </a:r>
            <a:r>
              <a:rPr lang="ko-KR" altLang="en-US" sz="1600" dirty="0"/>
              <a:t>를 받고 실행하는 </a:t>
            </a:r>
            <a:r>
              <a:rPr lang="en-US" altLang="ko-KR" sz="1600" dirty="0"/>
              <a:t>Test </a:t>
            </a:r>
            <a:r>
              <a:rPr lang="ko-KR" altLang="en-US" sz="1600" dirty="0"/>
              <a:t>작성</a:t>
            </a:r>
            <a:endParaRPr lang="en-US" altLang="ko-KR" sz="1600" dirty="0"/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ko-KR" altLang="en-US" sz="1600" dirty="0"/>
              <a:t>최적화</a:t>
            </a:r>
            <a:r>
              <a:rPr lang="en-US" altLang="ko-KR" sz="1600" dirty="0"/>
              <a:t>(fast read/write)</a:t>
            </a:r>
            <a:r>
              <a:rPr lang="ko-KR" altLang="en-US" sz="1600" dirty="0"/>
              <a:t> 기능의 테스트를 위한 </a:t>
            </a:r>
            <a:r>
              <a:rPr lang="en-US" altLang="ko-KR" sz="1600" dirty="0"/>
              <a:t>Test </a:t>
            </a:r>
            <a:r>
              <a:rPr lang="ko-KR" altLang="en-US" sz="1600" dirty="0"/>
              <a:t>작성 </a:t>
            </a:r>
            <a:endParaRPr lang="en-US" altLang="ko-KR" sz="1600" dirty="0"/>
          </a:p>
          <a:p>
            <a:pPr marL="228600" indent="-50800">
              <a:lnSpc>
                <a:spcPct val="150000"/>
              </a:lnSpc>
              <a:spcBef>
                <a:spcPts val="0"/>
              </a:spcBef>
              <a:buSzPts val="2800"/>
              <a:buFont typeface="Arial"/>
              <a:buNone/>
            </a:pPr>
            <a:endParaRPr lang="en-US" altLang="ko-KR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3500" dirty="0"/>
              <a:t>SSD</a:t>
            </a:r>
            <a:r>
              <a:rPr lang="ko-KR" altLang="en-US" sz="3500" dirty="0"/>
              <a:t> </a:t>
            </a:r>
            <a:r>
              <a:rPr lang="en-US" altLang="ko-KR" sz="3500" dirty="0"/>
              <a:t>–</a:t>
            </a:r>
            <a:r>
              <a:rPr lang="ko-KR" altLang="en-US" sz="3500" dirty="0"/>
              <a:t> </a:t>
            </a:r>
            <a:r>
              <a:rPr lang="en-US" altLang="ko-KR" sz="3500" dirty="0"/>
              <a:t>TDD </a:t>
            </a:r>
            <a:r>
              <a:rPr lang="ko-KR" altLang="en-US" sz="3500" dirty="0"/>
              <a:t>개발</a:t>
            </a:r>
            <a:endParaRPr sz="35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167640" y="1121790"/>
            <a:ext cx="11616690" cy="55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800" b="1" dirty="0"/>
              <a:t>Global </a:t>
            </a:r>
            <a:r>
              <a:rPr lang="en-US" altLang="ko-KR" sz="1800" b="1" dirty="0" err="1"/>
              <a:t>SetUp</a:t>
            </a:r>
            <a:r>
              <a:rPr lang="en-US" altLang="ko-KR" sz="1800" b="1" dirty="0"/>
              <a:t>(), </a:t>
            </a:r>
            <a:r>
              <a:rPr lang="en-US" altLang="ko-KR" sz="1800" b="1" dirty="0" err="1"/>
              <a:t>TearDown</a:t>
            </a:r>
            <a:r>
              <a:rPr lang="en-US" altLang="ko-KR" sz="1800" b="1" dirty="0"/>
              <a:t>()</a:t>
            </a:r>
          </a:p>
          <a:p>
            <a:pPr marL="4635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1600" dirty="0"/>
              <a:t>Command</a:t>
            </a:r>
            <a:r>
              <a:rPr lang="ko-KR" altLang="en-US" sz="1600" dirty="0"/>
              <a:t>를 만들어 주기 위한 </a:t>
            </a:r>
            <a:r>
              <a:rPr lang="en-US" altLang="ko-KR" sz="1600" dirty="0" err="1"/>
              <a:t>SetUp</a:t>
            </a:r>
            <a:r>
              <a:rPr lang="en-US" altLang="ko-KR" sz="1600" dirty="0"/>
              <a:t>()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marL="4635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1600" dirty="0"/>
              <a:t>이전 테스트에서 사용하던 </a:t>
            </a:r>
            <a:r>
              <a:rPr lang="en-US" altLang="ko-KR" sz="1600" dirty="0" err="1"/>
              <a:t>nand</a:t>
            </a:r>
            <a:r>
              <a:rPr lang="ko-KR" altLang="en-US" sz="1600" dirty="0"/>
              <a:t>파일이나 </a:t>
            </a:r>
            <a:r>
              <a:rPr lang="en-US" altLang="ko-KR" sz="1600" dirty="0"/>
              <a:t>command</a:t>
            </a:r>
            <a:r>
              <a:rPr lang="ko-KR" altLang="en-US" sz="1600" dirty="0"/>
              <a:t>가 남아 있으면</a:t>
            </a:r>
            <a:br>
              <a:rPr lang="en-US" altLang="ko-KR" sz="1600" dirty="0"/>
            </a:br>
            <a:r>
              <a:rPr lang="ko-KR" altLang="en-US" sz="1600" dirty="0"/>
              <a:t> 다음 테스트에 영향을 미치기 때문에 </a:t>
            </a:r>
            <a:r>
              <a:rPr lang="en-US" altLang="ko-KR" sz="1600" dirty="0" err="1"/>
              <a:t>TearDown</a:t>
            </a:r>
            <a:r>
              <a:rPr lang="en-US" altLang="ko-KR" sz="1600" dirty="0"/>
              <a:t>() </a:t>
            </a:r>
            <a:r>
              <a:rPr lang="ko-KR" altLang="en-US" sz="1600" dirty="0"/>
              <a:t>사용 </a:t>
            </a:r>
            <a:endParaRPr lang="en-US" altLang="ko-KR" sz="1600" dirty="0"/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1600" dirty="0"/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7218B8-060D-4478-A3BD-19EB0DDD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71" y="1121790"/>
            <a:ext cx="4744129" cy="5580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267CC-26D5-4EB7-845A-A79D3493F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5" y="3043872"/>
            <a:ext cx="50482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2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2377</Words>
  <Application>Microsoft Office PowerPoint</Application>
  <PresentationFormat>와이드스크린</PresentationFormat>
  <Paragraphs>261</Paragraphs>
  <Slides>42</Slides>
  <Notes>38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-apple-system</vt:lpstr>
      <vt:lpstr>KoPub돋움체 Bold</vt:lpstr>
      <vt:lpstr>KoPub돋움체 Light</vt:lpstr>
      <vt:lpstr>돋움체</vt:lpstr>
      <vt:lpstr>맑은 고딕</vt:lpstr>
      <vt:lpstr>맑은 고딕</vt:lpstr>
      <vt:lpstr>Arial</vt:lpstr>
      <vt:lpstr>Wingdings</vt:lpstr>
      <vt:lpstr>Office 테마</vt:lpstr>
      <vt:lpstr>PowerPoint 프레젠테이션</vt:lpstr>
      <vt:lpstr>Discuss 팀 소개</vt:lpstr>
      <vt:lpstr>PowerPoint 프레젠테이션</vt:lpstr>
      <vt:lpstr>SSD Command – 기능 구현 소개</vt:lpstr>
      <vt:lpstr>SSD Command – Command Pattern</vt:lpstr>
      <vt:lpstr>SSD Write</vt:lpstr>
      <vt:lpstr>SSD Read</vt:lpstr>
      <vt:lpstr>SSD – TDD 개발</vt:lpstr>
      <vt:lpstr>SSD – TDD 개발</vt:lpstr>
      <vt:lpstr>Test Shell 기능 테스트 – TDD 개발</vt:lpstr>
      <vt:lpstr>Test Shell 기능 테스트 – Mocking 활용</vt:lpstr>
      <vt:lpstr>Test Shell Test 결과 </vt:lpstr>
      <vt:lpstr>Test Shell 실행 Demo 영상</vt:lpstr>
      <vt:lpstr>PowerPoint 프레젠테이션</vt:lpstr>
      <vt:lpstr>SSD – Erase 기능 추가</vt:lpstr>
      <vt:lpstr>SSD – Flush 기능 추가</vt:lpstr>
      <vt:lpstr>SSD – Write Buffer 기능</vt:lpstr>
      <vt:lpstr>FastWrite – Erase Merge</vt:lpstr>
      <vt:lpstr>FastWrite – Old write drop</vt:lpstr>
      <vt:lpstr>Test Shell – Command Pattern 적용 </vt:lpstr>
      <vt:lpstr>Logger</vt:lpstr>
      <vt:lpstr>Logger – Singleton Pattern 적용</vt:lpstr>
      <vt:lpstr>Logger – Logger 생성</vt:lpstr>
      <vt:lpstr>Logger – Log 파일 생성 및 기록</vt:lpstr>
      <vt:lpstr>Runner</vt:lpstr>
      <vt:lpstr>시나리오 추가시, 재빌드 이슈 해결</vt:lpstr>
      <vt:lpstr>Test Script(Directory 구조) </vt:lpstr>
      <vt:lpstr>Test Script </vt:lpstr>
      <vt:lpstr>Test Script (class 구조) </vt:lpstr>
      <vt:lpstr>PowerPoint 프레젠테이션</vt:lpstr>
      <vt:lpstr>프로젝트 전체 구조 - SSD</vt:lpstr>
      <vt:lpstr>프로젝트 전체 구조 – TestShell</vt:lpstr>
      <vt:lpstr>프로젝트 전체 구조 – TestShell</vt:lpstr>
      <vt:lpstr>PowerPoint 프레젠테이션</vt:lpstr>
      <vt:lpstr>Refactoring</vt:lpstr>
      <vt:lpstr>Refactoring</vt:lpstr>
      <vt:lpstr>Logger Clean Code 작업</vt:lpstr>
      <vt:lpstr>Logger Clean Code 작업</vt:lpstr>
      <vt:lpstr>PowerPoint 프레젠테이션</vt:lpstr>
      <vt:lpstr>팀원별 소감 (1)</vt:lpstr>
      <vt:lpstr>팀원별 소감 (2)</vt:lpstr>
      <vt:lpstr>팀원별 소감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198</cp:revision>
  <dcterms:created xsi:type="dcterms:W3CDTF">2024-04-15T01:50:35Z</dcterms:created>
  <dcterms:modified xsi:type="dcterms:W3CDTF">2024-06-11T02:55:25Z</dcterms:modified>
</cp:coreProperties>
</file>